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7">
  <p:sldMasterIdLst>
    <p:sldMasterId id="2147483701" r:id="rId1"/>
  </p:sldMasterIdLst>
  <p:notesMasterIdLst>
    <p:notesMasterId r:id="rId35"/>
  </p:notesMasterIdLst>
  <p:handoutMasterIdLst>
    <p:handoutMasterId r:id="rId36"/>
  </p:handoutMasterIdLst>
  <p:sldIdLst>
    <p:sldId id="256" r:id="rId2"/>
    <p:sldId id="385" r:id="rId3"/>
    <p:sldId id="463" r:id="rId4"/>
    <p:sldId id="414" r:id="rId5"/>
    <p:sldId id="441" r:id="rId6"/>
    <p:sldId id="464" r:id="rId7"/>
    <p:sldId id="415" r:id="rId8"/>
    <p:sldId id="459" r:id="rId9"/>
    <p:sldId id="421" r:id="rId10"/>
    <p:sldId id="469" r:id="rId11"/>
    <p:sldId id="460" r:id="rId12"/>
    <p:sldId id="423" r:id="rId13"/>
    <p:sldId id="418" r:id="rId14"/>
    <p:sldId id="419" r:id="rId15"/>
    <p:sldId id="420" r:id="rId16"/>
    <p:sldId id="465" r:id="rId17"/>
    <p:sldId id="406" r:id="rId18"/>
    <p:sldId id="427" r:id="rId19"/>
    <p:sldId id="407" r:id="rId20"/>
    <p:sldId id="428" r:id="rId21"/>
    <p:sldId id="408" r:id="rId22"/>
    <p:sldId id="466" r:id="rId23"/>
    <p:sldId id="468" r:id="rId24"/>
    <p:sldId id="449" r:id="rId25"/>
    <p:sldId id="450" r:id="rId26"/>
    <p:sldId id="451" r:id="rId27"/>
    <p:sldId id="452" r:id="rId28"/>
    <p:sldId id="453" r:id="rId29"/>
    <p:sldId id="454" r:id="rId30"/>
    <p:sldId id="458" r:id="rId31"/>
    <p:sldId id="467" r:id="rId32"/>
    <p:sldId id="402" r:id="rId33"/>
    <p:sldId id="439" r:id="rId3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87402" autoAdjust="0"/>
  </p:normalViewPr>
  <p:slideViewPr>
    <p:cSldViewPr>
      <p:cViewPr varScale="1">
        <p:scale>
          <a:sx n="68" d="100"/>
          <a:sy n="68" d="100"/>
        </p:scale>
        <p:origin x="82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71"/>
    </p:cViewPr>
  </p:sorterViewPr>
  <p:notesViewPr>
    <p:cSldViewPr>
      <p:cViewPr varScale="1">
        <p:scale>
          <a:sx n="88" d="100"/>
          <a:sy n="88" d="100"/>
        </p:scale>
        <p:origin x="296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pPr/>
              <a:t>2018/1/14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pPr/>
              <a:t>‹#›</a:t>
            </a:fld>
            <a:endParaRPr lang="zh-CN" altLang="en-US"/>
          </a:p>
        </p:txBody>
      </p:sp>
    </p:spTree>
    <p:extLst>
      <p:ext uri="{BB962C8B-B14F-4D97-AF65-F5344CB8AC3E}">
        <p14:creationId xmlns:p14="http://schemas.microsoft.com/office/powerpoint/2010/main" val="1423447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5ACC19A4-4FEE-4FAA-B781-2F0620F1DD9D}" type="datetimeFigureOut">
              <a:rPr lang="zh-CN" altLang="en-US"/>
              <a:pPr>
                <a:defRPr/>
              </a:pPr>
              <a:t>2018/1/14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25B90781-8F33-4817-9135-69A6D6E7B614}" type="slidenum">
              <a:rPr lang="zh-CN" altLang="en-US"/>
              <a:pPr>
                <a:defRPr/>
              </a:pPr>
              <a:t>‹#›</a:t>
            </a:fld>
            <a:endParaRPr lang="zh-CN" altLang="en-US"/>
          </a:p>
        </p:txBody>
      </p:sp>
    </p:spTree>
    <p:extLst>
      <p:ext uri="{BB962C8B-B14F-4D97-AF65-F5344CB8AC3E}">
        <p14:creationId xmlns:p14="http://schemas.microsoft.com/office/powerpoint/2010/main" val="350652972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4915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BE513E1-899C-46C7-AD48-E8D00F76136E}" type="slidenum">
              <a:rPr lang="zh-CN" altLang="en-US" smtClean="0">
                <a:latin typeface="Arial" charset="0"/>
                <a:ea typeface="宋体" charset="-122"/>
              </a:rPr>
              <a:pPr/>
              <a:t>1</a:t>
            </a:fld>
            <a:endParaRPr lang="en-US" altLang="zh-CN" smtClean="0">
              <a:latin typeface="Arial" charset="0"/>
              <a:ea typeface="宋体" charset="-122"/>
            </a:endParaRPr>
          </a:p>
        </p:txBody>
      </p:sp>
    </p:spTree>
    <p:extLst>
      <p:ext uri="{BB962C8B-B14F-4D97-AF65-F5344CB8AC3E}">
        <p14:creationId xmlns:p14="http://schemas.microsoft.com/office/powerpoint/2010/main" val="166611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zh-CN" altLang="en-US" sz="1200" dirty="0" smtClean="0">
                <a:latin typeface="+mn-ea"/>
                <a:ea typeface="+mn-ea"/>
              </a:rPr>
              <a:t>在传统强度理论研究中，通常将单向板试验获得的拉伸、压缩和剪切强度值作为材料的固有属性并用于建立强度准则，进而预测多向层合板的强度。然而通过一系列试验研究发现，对于铺层方向和厚度都相同的子层，</a:t>
            </a:r>
            <a:r>
              <a:rPr lang="zh-CN" altLang="en-US" sz="1200" b="1" dirty="0" smtClean="0">
                <a:latin typeface="+mn-ea"/>
                <a:ea typeface="+mn-ea"/>
              </a:rPr>
              <a:t>它在多向层合板内和在单向板内时表现出的基体强度（包括横向拉伸和剪切强度）不同，在层合板内表现的强度明显高于在单向板内</a:t>
            </a:r>
            <a:r>
              <a:rPr lang="zh-CN" altLang="en-US" sz="1200" dirty="0" smtClean="0">
                <a:latin typeface="+mn-ea"/>
                <a:ea typeface="+mn-ea"/>
              </a:rPr>
              <a:t>，许多文献将层合板的这种现象称为</a:t>
            </a:r>
            <a:r>
              <a:rPr lang="zh-CN" altLang="en-US" sz="1200" b="1" dirty="0" smtClean="0">
                <a:latin typeface="+mn-ea"/>
                <a:ea typeface="+mn-ea"/>
              </a:rPr>
              <a:t>就地效应</a:t>
            </a:r>
            <a:r>
              <a:rPr lang="zh-CN" altLang="en-US" sz="1200" dirty="0" smtClean="0">
                <a:latin typeface="+mn-ea"/>
                <a:ea typeface="+mn-ea"/>
              </a:rPr>
              <a:t>（</a:t>
            </a:r>
            <a:r>
              <a:rPr lang="en-US" altLang="zh-CN" sz="1200" dirty="0" smtClean="0">
                <a:latin typeface="+mn-ea"/>
                <a:ea typeface="+mn-ea"/>
                <a:cs typeface="Times New Roman" panose="02020603050405020304" pitchFamily="18" charset="0"/>
                <a:sym typeface="+mn-ea"/>
              </a:rPr>
              <a:t>in-situ effect</a:t>
            </a:r>
            <a:r>
              <a:rPr lang="zh-CN" altLang="en-US" sz="1200" dirty="0" smtClean="0">
                <a:latin typeface="+mn-ea"/>
                <a:ea typeface="+mn-ea"/>
              </a:rPr>
              <a:t>）。</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zh-CN" altLang="en-US" sz="1200" dirty="0" smtClean="0"/>
              <a:t>By examining the results presented previously,5±7 we take the in</a:t>
            </a:r>
            <a:r>
              <a:rPr lang="en-US" altLang="zh-CN" sz="1200" dirty="0" smtClean="0"/>
              <a:t>-</a:t>
            </a:r>
            <a:r>
              <a:rPr lang="zh-CN" altLang="en-US" sz="1200" dirty="0" smtClean="0"/>
              <a:t>situ tensile transverse and shear strengths to be </a:t>
            </a:r>
            <a:r>
              <a:rPr lang="zh-CN" altLang="en-US" sz="1200" b="1" dirty="0" smtClean="0"/>
              <a:t>1.5 times</a:t>
            </a:r>
            <a:r>
              <a:rPr lang="zh-CN" altLang="en-US" sz="1200" dirty="0" smtClean="0"/>
              <a:t> those measured from unidirectional laminates for all the laminates discussed.</a:t>
            </a:r>
          </a:p>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0461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rtl="0" eaLnBrk="1" fontAlgn="t" latinLnBrk="0" hangingPunct="1"/>
            <a:r>
              <a:rPr lang="zh-CN" altLang="zh-CN" sz="1200" b="1" i="0" u="none" strike="noStrike" kern="1200" dirty="0" smtClean="0">
                <a:solidFill>
                  <a:schemeClr val="tx1"/>
                </a:solidFill>
                <a:effectLst/>
                <a:latin typeface="+mn-lt"/>
                <a:ea typeface="+mn-ea"/>
                <a:cs typeface="+mn-cs"/>
              </a:rPr>
              <a:t>基于不可逆过程的热力学，将势能定义为损伤变量的函数，损伤变量定义了应力应变的关系，同时取决于能量耗散值</a:t>
            </a:r>
            <a:endParaRPr lang="zh-CN" altLang="zh-CN" sz="1200" b="0" i="0" u="none" strike="noStrike" kern="1200" dirty="0" smtClean="0">
              <a:solidFill>
                <a:schemeClr val="tx1"/>
              </a:solidFill>
              <a:effectLst/>
              <a:latin typeface="+mn-lt"/>
              <a:ea typeface="+mn-ea"/>
              <a:cs typeface="+mn-cs"/>
            </a:endParaRPr>
          </a:p>
          <a:p>
            <a:pPr rtl="0" eaLnBrk="1" fontAlgn="t" latinLnBrk="0" hangingPunct="1"/>
            <a:r>
              <a:rPr lang="zh-CN" altLang="zh-CN" sz="1200" b="0" i="0" u="none" strike="noStrike" kern="1200" dirty="0" smtClean="0">
                <a:solidFill>
                  <a:schemeClr val="tx1"/>
                </a:solidFill>
                <a:effectLst/>
                <a:latin typeface="+mn-lt"/>
                <a:ea typeface="+mn-ea"/>
                <a:cs typeface="+mn-cs"/>
              </a:rPr>
              <a:t>所有使用参数均可测量得到</a:t>
            </a:r>
          </a:p>
          <a:p>
            <a:pPr rtl="0" eaLnBrk="1" fontAlgn="t" latinLnBrk="0" hangingPunct="1"/>
            <a:r>
              <a:rPr lang="zh-CN" altLang="zh-CN" sz="1200" b="0" i="0" u="none" strike="noStrike" kern="1200" dirty="0" smtClean="0">
                <a:solidFill>
                  <a:schemeClr val="tx1"/>
                </a:solidFill>
                <a:effectLst/>
                <a:latin typeface="+mn-lt"/>
                <a:ea typeface="+mn-ea"/>
                <a:cs typeface="+mn-cs"/>
              </a:rPr>
              <a:t>可以模拟材料的弹脆性行为</a:t>
            </a:r>
          </a:p>
          <a:p>
            <a:pPr rtl="0" eaLnBrk="1" fontAlgn="t" latinLnBrk="0" hangingPunct="1"/>
            <a:r>
              <a:rPr lang="zh-CN" altLang="zh-CN" sz="1200" b="0" i="0" u="none" strike="noStrike" kern="1200" dirty="0" smtClean="0">
                <a:solidFill>
                  <a:schemeClr val="tx1"/>
                </a:solidFill>
                <a:effectLst/>
                <a:latin typeface="+mn-lt"/>
                <a:ea typeface="+mn-ea"/>
                <a:cs typeface="+mn-cs"/>
              </a:rPr>
              <a:t>可以计算层合板的损伤演化过程</a:t>
            </a:r>
          </a:p>
          <a:p>
            <a:pPr rtl="0" eaLnBrk="1" fontAlgn="t" latinLnBrk="0" hangingPunct="1"/>
            <a:r>
              <a:rPr lang="zh-CN" altLang="zh-CN" sz="1200" b="0" i="0" u="none" strike="noStrike" kern="1200" dirty="0" smtClean="0">
                <a:solidFill>
                  <a:schemeClr val="tx1"/>
                </a:solidFill>
                <a:effectLst/>
                <a:latin typeface="+mn-lt"/>
                <a:ea typeface="+mn-ea"/>
                <a:cs typeface="+mn-cs"/>
              </a:rPr>
              <a:t>在</a:t>
            </a:r>
            <a:r>
              <a:rPr lang="en-US" altLang="zh-CN" sz="1200" b="0" i="0" u="none" strike="noStrike" kern="1200" dirty="0" err="1" smtClean="0">
                <a:solidFill>
                  <a:schemeClr val="tx1"/>
                </a:solidFill>
                <a:effectLst/>
                <a:latin typeface="+mn-lt"/>
                <a:ea typeface="+mn-ea"/>
                <a:cs typeface="+mn-cs"/>
              </a:rPr>
              <a:t>abaqus</a:t>
            </a:r>
            <a:r>
              <a:rPr lang="zh-CN" altLang="zh-CN" sz="1200" b="0" i="0" u="none" strike="noStrike" kern="1200" dirty="0" smtClean="0">
                <a:solidFill>
                  <a:schemeClr val="tx1"/>
                </a:solidFill>
                <a:effectLst/>
                <a:latin typeface="+mn-lt"/>
                <a:ea typeface="+mn-ea"/>
                <a:cs typeface="+mn-cs"/>
              </a:rPr>
              <a:t>中使用</a:t>
            </a:r>
            <a:r>
              <a:rPr lang="en-US" altLang="zh-CN" sz="1200" b="0" i="0" u="none" strike="noStrike" kern="1200" dirty="0" smtClean="0">
                <a:solidFill>
                  <a:schemeClr val="tx1"/>
                </a:solidFill>
                <a:effectLst/>
                <a:latin typeface="+mn-lt"/>
                <a:ea typeface="+mn-ea"/>
                <a:cs typeface="+mn-cs"/>
              </a:rPr>
              <a:t>UMAT</a:t>
            </a:r>
            <a:r>
              <a:rPr lang="zh-CN" altLang="zh-CN" sz="1200" b="0" i="0" u="none" strike="noStrike" kern="1200" dirty="0" smtClean="0">
                <a:solidFill>
                  <a:schemeClr val="tx1"/>
                </a:solidFill>
                <a:effectLst/>
                <a:latin typeface="+mn-lt"/>
                <a:ea typeface="+mn-ea"/>
                <a:cs typeface="+mn-cs"/>
              </a:rPr>
              <a:t>子程序实现</a:t>
            </a:r>
          </a:p>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42901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en-US" altLang="zh-CN" dirty="0" smtClean="0"/>
              <a:t>Here</a:t>
            </a:r>
            <a:r>
              <a:rPr lang="en-US" altLang="zh-CN" baseline="0" dirty="0" smtClean="0"/>
              <a:t> is the flowchart of failure process.</a:t>
            </a:r>
            <a:r>
              <a:rPr lang="zh-CN" altLang="en-US" dirty="0" smtClean="0"/>
              <a:t/>
            </a:r>
            <a:br>
              <a:rPr lang="zh-CN" altLang="en-US" dirty="0" smtClean="0"/>
            </a:b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43796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r>
              <a:rPr lang="en-US" altLang="zh-CN" dirty="0" smtClean="0"/>
              <a:t>Here is the simulation results,</a:t>
            </a:r>
            <a:r>
              <a:rPr lang="en-US" altLang="zh-CN" baseline="0" dirty="0" smtClean="0"/>
              <a:t> the failure mode and crack propagation of unidirectional-ply with cutout Phi 80mm. We can see the failure process, each of fiber and matrix. So the matrix failure occurs, but the fiber not break. The total failure mode like this.</a:t>
            </a: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13</a:t>
            </a:fld>
            <a:endParaRPr lang="en-US" altLang="zh-CN" smtClean="0">
              <a:latin typeface="Arial" charset="0"/>
              <a:ea typeface="宋体" charset="-122"/>
            </a:endParaRPr>
          </a:p>
        </p:txBody>
      </p:sp>
    </p:spTree>
    <p:extLst>
      <p:ext uri="{BB962C8B-B14F-4D97-AF65-F5344CB8AC3E}">
        <p14:creationId xmlns:p14="http://schemas.microsoft.com/office/powerpoint/2010/main" val="3911405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r>
              <a:rPr lang="en-US" altLang="zh-CN" dirty="0" smtClean="0"/>
              <a:t>Also we can see the cross-ply’s results. In the 0 degree</a:t>
            </a:r>
            <a:r>
              <a:rPr lang="en-US" altLang="zh-CN" baseline="0" dirty="0" smtClean="0"/>
              <a:t> layer, the fiber failure and matrix failure both happen. But in the 90 degree layer, just there is the matrix failure. And here is the final crack propagation path.</a:t>
            </a:r>
            <a:endParaRPr lang="en-US" altLang="zh-CN" dirty="0" smtClean="0"/>
          </a:p>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14</a:t>
            </a:fld>
            <a:endParaRPr lang="en-US" altLang="zh-CN" smtClean="0">
              <a:latin typeface="Arial" charset="0"/>
              <a:ea typeface="宋体" charset="-122"/>
            </a:endParaRPr>
          </a:p>
        </p:txBody>
      </p:sp>
    </p:spTree>
    <p:extLst>
      <p:ext uri="{BB962C8B-B14F-4D97-AF65-F5344CB8AC3E}">
        <p14:creationId xmlns:p14="http://schemas.microsoft.com/office/powerpoint/2010/main" val="3488150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r>
              <a:rPr lang="en-US" altLang="zh-CN" dirty="0" smtClean="0"/>
              <a:t>In</a:t>
            </a:r>
            <a:r>
              <a:rPr lang="en-US" altLang="zh-CN" baseline="0" dirty="0" smtClean="0"/>
              <a:t> the angle-ply, we can only see the matrix failure.</a:t>
            </a: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15</a:t>
            </a:fld>
            <a:endParaRPr lang="en-US" altLang="zh-CN" smtClean="0">
              <a:latin typeface="Arial" charset="0"/>
              <a:ea typeface="宋体" charset="-122"/>
            </a:endParaRPr>
          </a:p>
        </p:txBody>
      </p:sp>
    </p:spTree>
    <p:extLst>
      <p:ext uri="{BB962C8B-B14F-4D97-AF65-F5344CB8AC3E}">
        <p14:creationId xmlns:p14="http://schemas.microsoft.com/office/powerpoint/2010/main" val="3151485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p:spPr>
      </p:sp>
      <p:sp>
        <p:nvSpPr>
          <p:cNvPr id="501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50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D62F40F-D209-44F7-B086-9B4C5C6ECF56}" type="slidenum">
              <a:rPr lang="zh-CN" altLang="en-US" smtClean="0">
                <a:latin typeface="Arial" charset="0"/>
                <a:ea typeface="宋体" charset="-122"/>
              </a:rPr>
              <a:pPr/>
              <a:t>16</a:t>
            </a:fld>
            <a:endParaRPr lang="zh-CN" altLang="en-US" smtClean="0">
              <a:latin typeface="Arial" charset="0"/>
              <a:ea typeface="宋体" charset="-122"/>
            </a:endParaRPr>
          </a:p>
        </p:txBody>
      </p:sp>
    </p:spTree>
    <p:extLst>
      <p:ext uri="{BB962C8B-B14F-4D97-AF65-F5344CB8AC3E}">
        <p14:creationId xmlns:p14="http://schemas.microsoft.com/office/powerpoint/2010/main" val="308027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r>
              <a:rPr lang="en-US" altLang="zh-CN" dirty="0" smtClean="0"/>
              <a:t>Here</a:t>
            </a:r>
            <a:r>
              <a:rPr lang="en-US" altLang="zh-CN" baseline="0" dirty="0" smtClean="0"/>
              <a:t> is the experiment system. We use strain gauges and 3 dimension digital image correlation method to measure the strain. Here is DIC speckle. We also consider 4 types of layup and 3 sizes of cutout. </a:t>
            </a: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17</a:t>
            </a:fld>
            <a:endParaRPr lang="en-US" altLang="zh-CN" smtClean="0">
              <a:latin typeface="Arial" charset="0"/>
              <a:ea typeface="宋体" charset="-122"/>
            </a:endParaRPr>
          </a:p>
        </p:txBody>
      </p:sp>
    </p:spTree>
    <p:extLst>
      <p:ext uri="{BB962C8B-B14F-4D97-AF65-F5344CB8AC3E}">
        <p14:creationId xmlns:p14="http://schemas.microsoft.com/office/powerpoint/2010/main" val="422193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r>
              <a:rPr lang="en-US" altLang="zh-CN" dirty="0" smtClean="0"/>
              <a:t>In</a:t>
            </a:r>
            <a:r>
              <a:rPr lang="en-US" altLang="zh-CN" baseline="0" dirty="0" smtClean="0"/>
              <a:t> the experiment, we compare the strain results between the gauges, DIC and simulation. Here are the strain testing points. The 3 results are in good agreement. So the DIC testing method is ok.</a:t>
            </a: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18</a:t>
            </a:fld>
            <a:endParaRPr lang="en-US" altLang="zh-CN" smtClean="0">
              <a:latin typeface="Arial" charset="0"/>
              <a:ea typeface="宋体" charset="-122"/>
            </a:endParaRPr>
          </a:p>
        </p:txBody>
      </p:sp>
    </p:spTree>
    <p:extLst>
      <p:ext uri="{BB962C8B-B14F-4D97-AF65-F5344CB8AC3E}">
        <p14:creationId xmlns:p14="http://schemas.microsoft.com/office/powerpoint/2010/main" val="132648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r>
              <a:rPr lang="en-US" altLang="zh-CN" dirty="0" smtClean="0"/>
              <a:t>Here</a:t>
            </a:r>
            <a:r>
              <a:rPr lang="en-US" altLang="zh-CN" baseline="0" dirty="0" smtClean="0"/>
              <a:t> are load-displacement curves. The curves go straight up, and drop down at last. So the failure process is like a brittle fracture.</a:t>
            </a:r>
          </a:p>
          <a:p>
            <a:pPr marL="171450" indent="-171450">
              <a:buFont typeface="Wingdings" pitchFamily="2" charset="2"/>
              <a:buNone/>
            </a:pPr>
            <a:r>
              <a:rPr lang="en-US" altLang="zh-CN" baseline="0" dirty="0" smtClean="0"/>
              <a:t>In the unidirectional-ply loading curve, we find that there are some little drop down points. It means the cracks occur. The DIC results can show that. But in the other layup specimens, we can’t see this situation.</a:t>
            </a:r>
            <a:r>
              <a:rPr lang="zh-CN" altLang="en-US" dirty="0" smtClean="0"/>
              <a:t/>
            </a:r>
            <a:br>
              <a:rPr lang="zh-CN" altLang="en-US" dirty="0" smtClean="0"/>
            </a:b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19</a:t>
            </a:fld>
            <a:endParaRPr lang="en-US" altLang="zh-CN" smtClean="0">
              <a:latin typeface="Arial" charset="0"/>
              <a:ea typeface="宋体" charset="-122"/>
            </a:endParaRPr>
          </a:p>
        </p:txBody>
      </p:sp>
    </p:spTree>
    <p:extLst>
      <p:ext uri="{BB962C8B-B14F-4D97-AF65-F5344CB8AC3E}">
        <p14:creationId xmlns:p14="http://schemas.microsoft.com/office/powerpoint/2010/main" val="1315826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p:spPr>
      </p:sp>
      <p:sp>
        <p:nvSpPr>
          <p:cNvPr id="501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50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D62F40F-D209-44F7-B086-9B4C5C6ECF56}" type="slidenum">
              <a:rPr lang="zh-CN" altLang="en-US" smtClean="0">
                <a:latin typeface="Arial" charset="0"/>
                <a:ea typeface="宋体" charset="-122"/>
              </a:rPr>
              <a:pPr/>
              <a:t>2</a:t>
            </a:fld>
            <a:endParaRPr lang="zh-CN" altLang="en-US" smtClean="0">
              <a:latin typeface="Arial" charset="0"/>
              <a:ea typeface="宋体" charset="-122"/>
            </a:endParaRPr>
          </a:p>
        </p:txBody>
      </p:sp>
    </p:spTree>
    <p:extLst>
      <p:ext uri="{BB962C8B-B14F-4D97-AF65-F5344CB8AC3E}">
        <p14:creationId xmlns:p14="http://schemas.microsoft.com/office/powerpoint/2010/main" val="121935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marR="0" lvl="0" indent="-171450" algn="l" defTabSz="914400" rtl="0" eaLnBrk="0" fontAlgn="base" latinLnBrk="0" hangingPunct="0">
              <a:lnSpc>
                <a:spcPct val="100000"/>
              </a:lnSpc>
              <a:spcBef>
                <a:spcPct val="30000"/>
              </a:spcBef>
              <a:spcAft>
                <a:spcPct val="0"/>
              </a:spcAft>
              <a:buClrTx/>
              <a:buSzTx/>
              <a:buFont typeface="Wingdings" pitchFamily="2" charset="2"/>
              <a:buNone/>
              <a:tabLst/>
              <a:defRPr/>
            </a:pPr>
            <a:r>
              <a:rPr lang="en-US" altLang="zh-CN" sz="1200" i="0" dirty="0" smtClean="0">
                <a:solidFill>
                  <a:srgbClr val="FF0000"/>
                </a:solidFill>
                <a:latin typeface="Times New Roman" panose="02020603050405020304" pitchFamily="18" charset="0"/>
                <a:cs typeface="Times New Roman" panose="02020603050405020304" pitchFamily="18" charset="0"/>
              </a:rPr>
              <a:t>According</a:t>
            </a:r>
            <a:r>
              <a:rPr lang="en-US" altLang="zh-CN" sz="1200" i="0" baseline="0" dirty="0" smtClean="0">
                <a:solidFill>
                  <a:srgbClr val="FF0000"/>
                </a:solidFill>
                <a:latin typeface="Times New Roman" panose="02020603050405020304" pitchFamily="18" charset="0"/>
                <a:cs typeface="Times New Roman" panose="02020603050405020304" pitchFamily="18" charset="0"/>
              </a:rPr>
              <a:t> to the strain epsilon x results, we can see the strain/stress concentration happen. </a:t>
            </a:r>
          </a:p>
          <a:p>
            <a:pPr marL="171450" marR="0" lvl="0" indent="-171450" algn="l" defTabSz="914400" rtl="0" eaLnBrk="0" fontAlgn="base" latinLnBrk="0" hangingPunct="0">
              <a:lnSpc>
                <a:spcPct val="100000"/>
              </a:lnSpc>
              <a:spcBef>
                <a:spcPct val="30000"/>
              </a:spcBef>
              <a:spcAft>
                <a:spcPct val="0"/>
              </a:spcAft>
              <a:buClrTx/>
              <a:buSzTx/>
              <a:buFont typeface="Wingdings" pitchFamily="2" charset="2"/>
              <a:buNone/>
              <a:tabLst/>
              <a:defRPr/>
            </a:pPr>
            <a:r>
              <a:rPr lang="en-US" altLang="zh-CN" sz="1200" i="0" baseline="0" dirty="0" smtClean="0">
                <a:solidFill>
                  <a:srgbClr val="FF0000"/>
                </a:solidFill>
                <a:latin typeface="Times New Roman" panose="02020603050405020304" pitchFamily="18" charset="0"/>
                <a:cs typeface="Times New Roman" panose="02020603050405020304" pitchFamily="18" charset="0"/>
              </a:rPr>
              <a:t>And here are the stress concentration factor results by strain gauges testing. It shows that the cutouts bigger, the stress concentration factors larger.</a:t>
            </a:r>
            <a:endParaRPr lang="zh-CN" altLang="en-US" sz="1200" i="0" dirty="0" smtClean="0">
              <a:solidFill>
                <a:srgbClr val="FF0000"/>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itchFamily="2" charset="2"/>
              <a:buNone/>
              <a:tabLst/>
              <a:defRPr/>
            </a:pPr>
            <a:endParaRPr lang="en-US" altLang="zh-CN" sz="1200" i="0" kern="100" baseline="0" dirty="0" smtClean="0">
              <a:solidFill>
                <a:srgbClr val="FF0000"/>
              </a:solidFill>
              <a:latin typeface="Times New Roman" panose="02020603050405020304" pitchFamily="18" charset="0"/>
              <a:ea typeface="+mn-ea"/>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itchFamily="2" charset="2"/>
              <a:buNone/>
              <a:tabLst/>
              <a:defRPr/>
            </a:pPr>
            <a:endParaRPr lang="zh-CN" altLang="en-US" sz="1200" i="1" dirty="0" smtClean="0">
              <a:solidFill>
                <a:srgbClr val="FF0000"/>
              </a:solidFill>
              <a:latin typeface="Times New Roman" panose="02020603050405020304" pitchFamily="18" charset="0"/>
              <a:cs typeface="Times New Roman" panose="02020603050405020304" pitchFamily="18" charset="0"/>
            </a:endParaRPr>
          </a:p>
          <a:p>
            <a:pPr marL="171450" indent="-171450">
              <a:buFont typeface="Wingdings"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20</a:t>
            </a:fld>
            <a:endParaRPr lang="en-US" altLang="zh-CN" smtClean="0">
              <a:latin typeface="Arial" charset="0"/>
              <a:ea typeface="宋体" charset="-122"/>
            </a:endParaRPr>
          </a:p>
        </p:txBody>
      </p:sp>
    </p:spTree>
    <p:extLst>
      <p:ext uri="{BB962C8B-B14F-4D97-AF65-F5344CB8AC3E}">
        <p14:creationId xmlns:p14="http://schemas.microsoft.com/office/powerpoint/2010/main" val="1560936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r>
              <a:rPr lang="en-US" altLang="zh-CN" dirty="0" smtClean="0"/>
              <a:t>Here</a:t>
            </a:r>
            <a:r>
              <a:rPr lang="en-US" altLang="zh-CN" baseline="0" dirty="0" smtClean="0"/>
              <a:t> are the failure modes of each layup specimens. In the unidirectional-ply, the cracks propagation along the 0 degree. In the cross-ply, the cracks along the 90 degree. </a:t>
            </a:r>
          </a:p>
          <a:p>
            <a:pPr marL="171450" marR="0" lvl="0" indent="-171450" algn="l" defTabSz="914400" rtl="0" eaLnBrk="0" fontAlgn="base" latinLnBrk="0" hangingPunct="0">
              <a:lnSpc>
                <a:spcPct val="100000"/>
              </a:lnSpc>
              <a:spcBef>
                <a:spcPct val="30000"/>
              </a:spcBef>
              <a:spcAft>
                <a:spcPct val="0"/>
              </a:spcAft>
              <a:buClrTx/>
              <a:buSzTx/>
              <a:buFont typeface="Wingdings" pitchFamily="2" charset="2"/>
              <a:buNone/>
              <a:tabLst/>
              <a:defRPr/>
            </a:pPr>
            <a:r>
              <a:rPr lang="en-US" altLang="zh-CN" baseline="0" dirty="0" smtClean="0"/>
              <a:t>In the angle-ply, the cracks along the 45 degree. In the quasi-isotropic-ply, the cracks along the 90 and 45 degree, depend on the layers.</a:t>
            </a:r>
            <a:r>
              <a:rPr lang="zh-CN" altLang="en-US" dirty="0" smtClean="0"/>
              <a:t/>
            </a:r>
            <a:br>
              <a:rPr lang="zh-CN" altLang="en-US" dirty="0" smtClean="0"/>
            </a:br>
            <a:r>
              <a:rPr lang="en-US" altLang="zh-CN" dirty="0" smtClean="0"/>
              <a:t>We also</a:t>
            </a:r>
            <a:r>
              <a:rPr lang="en-US" altLang="zh-CN" baseline="0" dirty="0" smtClean="0"/>
              <a:t> calculate the total failure loads or the final strength loads. The unidirectional-ply, the black bars, can support the highest loads, and the angle-ply, the blue bars, the lowest.</a:t>
            </a:r>
            <a:r>
              <a:rPr lang="zh-CN" altLang="en-US" dirty="0" smtClean="0"/>
              <a:t/>
            </a:r>
            <a:br>
              <a:rPr lang="zh-CN" altLang="en-US" dirty="0" smtClean="0"/>
            </a:br>
            <a:endParaRPr lang="zh-CN" altLang="en-US" dirty="0" smtClean="0"/>
          </a:p>
          <a:p>
            <a:pPr marL="171450" indent="-171450">
              <a:buFont typeface="Wingdings"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21</a:t>
            </a:fld>
            <a:endParaRPr lang="en-US" altLang="zh-CN" smtClean="0">
              <a:latin typeface="Arial" charset="0"/>
              <a:ea typeface="宋体" charset="-122"/>
            </a:endParaRPr>
          </a:p>
        </p:txBody>
      </p:sp>
    </p:spTree>
    <p:extLst>
      <p:ext uri="{BB962C8B-B14F-4D97-AF65-F5344CB8AC3E}">
        <p14:creationId xmlns:p14="http://schemas.microsoft.com/office/powerpoint/2010/main" val="1529979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p:spPr>
      </p:sp>
      <p:sp>
        <p:nvSpPr>
          <p:cNvPr id="501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50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D62F40F-D209-44F7-B086-9B4C5C6ECF56}" type="slidenum">
              <a:rPr lang="zh-CN" altLang="en-US" smtClean="0">
                <a:latin typeface="Arial" charset="0"/>
                <a:ea typeface="宋体" charset="-122"/>
              </a:rPr>
              <a:pPr/>
              <a:t>22</a:t>
            </a:fld>
            <a:endParaRPr lang="zh-CN" altLang="en-US" smtClean="0">
              <a:latin typeface="Arial" charset="0"/>
              <a:ea typeface="宋体" charset="-122"/>
            </a:endParaRPr>
          </a:p>
        </p:txBody>
      </p:sp>
    </p:spTree>
    <p:extLst>
      <p:ext uri="{BB962C8B-B14F-4D97-AF65-F5344CB8AC3E}">
        <p14:creationId xmlns:p14="http://schemas.microsoft.com/office/powerpoint/2010/main" val="3945190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14791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00584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、计算结果可以表现出</a:t>
            </a: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zh-CN" altLang="en-US" sz="1200" dirty="0" smtClean="0">
                <a:latin typeface="+mn-ea"/>
                <a:ea typeface="+mn-ea"/>
              </a:rPr>
              <a:t>板的脆性断裂，</a:t>
            </a:r>
          </a:p>
          <a:p>
            <a:r>
              <a:rPr lang="en-US" altLang="zh-CN" sz="1200" dirty="0" smtClean="0">
                <a:latin typeface="+mn-ea"/>
                <a:ea typeface="+mn-ea"/>
              </a:rPr>
              <a:t>3</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a:t>
            </a:r>
            <a:r>
              <a:rPr lang="en-US" altLang="zh-CN" sz="1200" dirty="0" smtClean="0">
                <a:latin typeface="+mn-ea"/>
                <a:ea typeface="+mn-ea"/>
                <a:sym typeface="+mn-ea"/>
              </a:rPr>
              <a:t>exponential</a:t>
            </a:r>
            <a:r>
              <a:rPr lang="zh-CN" altLang="en-US" sz="1200" dirty="0" smtClean="0">
                <a:latin typeface="+mn-ea"/>
                <a:ea typeface="+mn-ea"/>
              </a:rPr>
              <a:t>比</a:t>
            </a:r>
            <a:r>
              <a:rPr lang="en-US" altLang="zh-CN" sz="1200" dirty="0" smtClean="0">
                <a:latin typeface="+mn-ea"/>
                <a:ea typeface="+mn-ea"/>
                <a:sym typeface="+mn-ea"/>
              </a:rPr>
              <a:t>linear</a:t>
            </a:r>
            <a:r>
              <a:rPr lang="zh-CN" altLang="en-US" sz="1200" dirty="0" smtClean="0">
                <a:latin typeface="+mn-ea"/>
                <a:ea typeface="+mn-ea"/>
                <a:sym typeface="+mn-ea"/>
              </a:rPr>
              <a:t>计算</a:t>
            </a:r>
            <a:r>
              <a:rPr lang="zh-CN" altLang="en-US" sz="1200" dirty="0" smtClean="0">
                <a:latin typeface="+mn-ea"/>
              </a:rPr>
              <a:t>极限载荷的</a:t>
            </a:r>
            <a:r>
              <a:rPr lang="zh-CN" altLang="en-US" sz="1200" dirty="0" smtClean="0">
                <a:latin typeface="+mn-ea"/>
                <a:ea typeface="+mn-ea"/>
              </a:rPr>
              <a:t>误差更小</a:t>
            </a:r>
          </a:p>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71355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77034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r>
              <a:rPr lang="en-US" altLang="zh-CN" sz="1200" dirty="0" smtClean="0">
                <a:latin typeface="+mn-ea"/>
                <a:ea typeface="+mn-ea"/>
              </a:rPr>
              <a:t>1</a:t>
            </a:r>
            <a:r>
              <a:rPr lang="zh-CN" altLang="en-US" sz="1200" dirty="0" smtClean="0">
                <a:latin typeface="+mn-ea"/>
                <a:ea typeface="+mn-ea"/>
              </a:rPr>
              <a:t>、从试验以及模拟的结果来看，裂纹的扩展和孔径大小无关，孔径越小，极限载荷越大</a:t>
            </a:r>
          </a:p>
          <a:p>
            <a:r>
              <a:rPr lang="en-US" altLang="zh-CN" sz="1200" dirty="0" smtClean="0">
                <a:latin typeface="+mn-ea"/>
                <a:ea typeface="+mn-ea"/>
              </a:rPr>
              <a:t>2</a:t>
            </a:r>
            <a:r>
              <a:rPr lang="zh-CN" altLang="en-US" sz="1200" dirty="0" smtClean="0">
                <a:latin typeface="+mn-ea"/>
                <a:ea typeface="+mn-ea"/>
              </a:rPr>
              <a:t>、</a:t>
            </a:r>
            <a:r>
              <a:rPr lang="en-US" altLang="zh-CN" sz="1200" dirty="0" smtClean="0">
                <a:latin typeface="+mn-ea"/>
                <a:ea typeface="+mn-ea"/>
                <a:sym typeface="+mn-ea"/>
              </a:rPr>
              <a:t>linear</a:t>
            </a:r>
            <a:r>
              <a:rPr lang="zh-CN" altLang="en-US" sz="1200" dirty="0" smtClean="0">
                <a:latin typeface="+mn-ea"/>
                <a:ea typeface="+mn-ea"/>
                <a:sym typeface="+mn-ea"/>
              </a:rPr>
              <a:t>或是</a:t>
            </a:r>
            <a:r>
              <a:rPr lang="en-US" altLang="zh-CN" sz="1200" dirty="0" smtClean="0">
                <a:latin typeface="+mn-ea"/>
                <a:ea typeface="+mn-ea"/>
                <a:sym typeface="+mn-ea"/>
              </a:rPr>
              <a:t>exponential</a:t>
            </a:r>
            <a:r>
              <a:rPr lang="zh-CN" altLang="en-US" sz="1200" dirty="0" smtClean="0">
                <a:latin typeface="+mn-ea"/>
                <a:ea typeface="+mn-ea"/>
                <a:sym typeface="+mn-ea"/>
              </a:rPr>
              <a:t>模型对损伤演化的影响不太大，极限载荷：</a:t>
            </a:r>
            <a:r>
              <a:rPr lang="en-US" altLang="zh-CN" sz="1200" dirty="0" smtClean="0">
                <a:latin typeface="+mn-ea"/>
                <a:ea typeface="+mn-ea"/>
                <a:sym typeface="+mn-ea"/>
              </a:rPr>
              <a:t>exponential</a:t>
            </a:r>
            <a:r>
              <a:rPr lang="zh-CN" altLang="en-US" sz="1200" dirty="0" smtClean="0">
                <a:latin typeface="+mn-ea"/>
                <a:ea typeface="+mn-ea"/>
                <a:sym typeface="+mn-ea"/>
              </a:rPr>
              <a:t>比</a:t>
            </a:r>
            <a:r>
              <a:rPr lang="en-US" altLang="zh-CN" sz="1200" dirty="0" smtClean="0">
                <a:latin typeface="+mn-ea"/>
                <a:ea typeface="+mn-ea"/>
                <a:sym typeface="+mn-ea"/>
              </a:rPr>
              <a:t>linear</a:t>
            </a:r>
            <a:r>
              <a:rPr lang="zh-CN" altLang="en-US" sz="1200" dirty="0" smtClean="0">
                <a:latin typeface="+mn-ea"/>
                <a:ea typeface="+mn-ea"/>
                <a:sym typeface="+mn-ea"/>
              </a:rPr>
              <a:t>误差更小</a:t>
            </a:r>
            <a:endParaRPr lang="en-US" altLang="zh-CN" sz="1200" dirty="0" smtClean="0">
              <a:latin typeface="+mn-ea"/>
              <a:ea typeface="+mn-ea"/>
            </a:endParaRPr>
          </a:p>
          <a:p>
            <a:r>
              <a:rPr lang="en-US" altLang="zh-CN" sz="1200" dirty="0" smtClean="0">
                <a:latin typeface="+mn-ea"/>
                <a:ea typeface="+mn-ea"/>
              </a:rPr>
              <a:t>4</a:t>
            </a:r>
            <a:r>
              <a:rPr lang="zh-CN" altLang="en-US" sz="1200" dirty="0" smtClean="0">
                <a:latin typeface="+mn-ea"/>
                <a:ea typeface="+mn-ea"/>
              </a:rPr>
              <a:t>、位移载荷曲线的形状和实验相差大</a:t>
            </a:r>
          </a:p>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27</a:t>
            </a:fld>
            <a:endParaRPr lang="en-US" altLang="zh-CN" smtClean="0">
              <a:solidFill>
                <a:prstClr val="black"/>
              </a:solidFill>
            </a:endParaRPr>
          </a:p>
        </p:txBody>
      </p:sp>
    </p:spTree>
    <p:extLst>
      <p:ext uri="{BB962C8B-B14F-4D97-AF65-F5344CB8AC3E}">
        <p14:creationId xmlns:p14="http://schemas.microsoft.com/office/powerpoint/2010/main" val="730615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28</a:t>
            </a:fld>
            <a:endParaRPr lang="en-US" altLang="zh-CN" smtClean="0">
              <a:solidFill>
                <a:prstClr val="black"/>
              </a:solidFill>
            </a:endParaRPr>
          </a:p>
        </p:txBody>
      </p:sp>
    </p:spTree>
    <p:extLst>
      <p:ext uri="{BB962C8B-B14F-4D97-AF65-F5344CB8AC3E}">
        <p14:creationId xmlns:p14="http://schemas.microsoft.com/office/powerpoint/2010/main" val="4211175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29</a:t>
            </a:fld>
            <a:endParaRPr lang="en-US" altLang="zh-CN" smtClean="0">
              <a:solidFill>
                <a:prstClr val="black"/>
              </a:solidFill>
            </a:endParaRPr>
          </a:p>
        </p:txBody>
      </p:sp>
    </p:spTree>
    <p:extLst>
      <p:ext uri="{BB962C8B-B14F-4D97-AF65-F5344CB8AC3E}">
        <p14:creationId xmlns:p14="http://schemas.microsoft.com/office/powerpoint/2010/main" val="331716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p:spPr>
      </p:sp>
      <p:sp>
        <p:nvSpPr>
          <p:cNvPr id="501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50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D62F40F-D209-44F7-B086-9B4C5C6ECF56}" type="slidenum">
              <a:rPr lang="zh-CN" altLang="en-US" smtClean="0">
                <a:latin typeface="Arial" charset="0"/>
                <a:ea typeface="宋体" charset="-122"/>
              </a:rPr>
              <a:pPr/>
              <a:t>3</a:t>
            </a:fld>
            <a:endParaRPr lang="zh-CN" altLang="en-US" smtClean="0">
              <a:latin typeface="Arial" charset="0"/>
              <a:ea typeface="宋体" charset="-122"/>
            </a:endParaRPr>
          </a:p>
        </p:txBody>
      </p:sp>
    </p:spTree>
    <p:extLst>
      <p:ext uri="{BB962C8B-B14F-4D97-AF65-F5344CB8AC3E}">
        <p14:creationId xmlns:p14="http://schemas.microsoft.com/office/powerpoint/2010/main" val="2450341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21697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p:spPr>
      </p:sp>
      <p:sp>
        <p:nvSpPr>
          <p:cNvPr id="501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50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D62F40F-D209-44F7-B086-9B4C5C6ECF56}" type="slidenum">
              <a:rPr lang="zh-CN" altLang="en-US" smtClean="0">
                <a:latin typeface="Arial" charset="0"/>
                <a:ea typeface="宋体" charset="-122"/>
              </a:rPr>
              <a:pPr/>
              <a:t>31</a:t>
            </a:fld>
            <a:endParaRPr lang="zh-CN" altLang="en-US" smtClean="0">
              <a:latin typeface="Arial" charset="0"/>
              <a:ea typeface="宋体" charset="-122"/>
            </a:endParaRPr>
          </a:p>
        </p:txBody>
      </p:sp>
    </p:spTree>
    <p:extLst>
      <p:ext uri="{BB962C8B-B14F-4D97-AF65-F5344CB8AC3E}">
        <p14:creationId xmlns:p14="http://schemas.microsoft.com/office/powerpoint/2010/main" val="1639074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32</a:t>
            </a:fld>
            <a:endParaRPr lang="en-US" altLang="zh-CN" smtClean="0">
              <a:latin typeface="Arial" charset="0"/>
              <a:ea typeface="宋体" charset="-122"/>
            </a:endParaRPr>
          </a:p>
        </p:txBody>
      </p:sp>
    </p:spTree>
    <p:extLst>
      <p:ext uri="{BB962C8B-B14F-4D97-AF65-F5344CB8AC3E}">
        <p14:creationId xmlns:p14="http://schemas.microsoft.com/office/powerpoint/2010/main" val="1361968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33</a:t>
            </a:fld>
            <a:endParaRPr lang="en-US" altLang="zh-CN" smtClean="0">
              <a:latin typeface="Arial" charset="0"/>
              <a:ea typeface="宋体" charset="-122"/>
            </a:endParaRPr>
          </a:p>
        </p:txBody>
      </p:sp>
    </p:spTree>
    <p:extLst>
      <p:ext uri="{BB962C8B-B14F-4D97-AF65-F5344CB8AC3E}">
        <p14:creationId xmlns:p14="http://schemas.microsoft.com/office/powerpoint/2010/main" val="1141595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r>
              <a:rPr lang="en-US" altLang="zh-CN" baseline="0" dirty="0" smtClean="0"/>
              <a:t>.</a:t>
            </a: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4</a:t>
            </a:fld>
            <a:endParaRPr lang="en-US" altLang="zh-CN" smtClean="0">
              <a:latin typeface="Arial" charset="0"/>
              <a:ea typeface="宋体" charset="-122"/>
            </a:endParaRPr>
          </a:p>
        </p:txBody>
      </p:sp>
    </p:spTree>
    <p:extLst>
      <p:ext uri="{BB962C8B-B14F-4D97-AF65-F5344CB8AC3E}">
        <p14:creationId xmlns:p14="http://schemas.microsoft.com/office/powerpoint/2010/main" val="3282300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8368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p:spPr>
      </p:sp>
      <p:sp>
        <p:nvSpPr>
          <p:cNvPr id="501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50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D62F40F-D209-44F7-B086-9B4C5C6ECF56}" type="slidenum">
              <a:rPr lang="zh-CN" altLang="en-US" smtClean="0">
                <a:latin typeface="Arial" charset="0"/>
                <a:ea typeface="宋体" charset="-122"/>
              </a:rPr>
              <a:pPr/>
              <a:t>6</a:t>
            </a:fld>
            <a:endParaRPr lang="zh-CN" altLang="en-US" smtClean="0">
              <a:latin typeface="Arial" charset="0"/>
              <a:ea typeface="宋体" charset="-122"/>
            </a:endParaRPr>
          </a:p>
        </p:txBody>
      </p:sp>
    </p:spTree>
    <p:extLst>
      <p:ext uri="{BB962C8B-B14F-4D97-AF65-F5344CB8AC3E}">
        <p14:creationId xmlns:p14="http://schemas.microsoft.com/office/powerpoint/2010/main" val="785153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Wingdings"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079A59-C579-4586-98B8-6BEF6403C71B}" type="slidenum">
              <a:rPr lang="zh-CN" altLang="en-US" smtClean="0">
                <a:latin typeface="Arial" charset="0"/>
                <a:ea typeface="宋体" charset="-122"/>
              </a:rPr>
              <a:pPr/>
              <a:t>7</a:t>
            </a:fld>
            <a:endParaRPr lang="en-US" altLang="zh-CN" smtClean="0">
              <a:latin typeface="Arial" charset="0"/>
              <a:ea typeface="宋体" charset="-122"/>
            </a:endParaRPr>
          </a:p>
        </p:txBody>
      </p:sp>
    </p:spTree>
    <p:extLst>
      <p:ext uri="{BB962C8B-B14F-4D97-AF65-F5344CB8AC3E}">
        <p14:creationId xmlns:p14="http://schemas.microsoft.com/office/powerpoint/2010/main" val="30488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zh-CN" altLang="en-US" sz="1200" dirty="0" smtClean="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200" dirty="0" smtClean="0">
                <a:latin typeface="Times New Roman" panose="02020603050405020304" pitchFamily="18" charset="0"/>
              </a:rPr>
              <a:t>:</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en-US" altLang="zh-CN" sz="1200" dirty="0" smtClean="0">
                <a:latin typeface="Times New Roman" panose="02020603050405020304" pitchFamily="18" charset="0"/>
              </a:rPr>
              <a:t>T</a:t>
            </a:r>
            <a:r>
              <a:rPr lang="zh-CN" altLang="zh-CN" sz="1200" dirty="0" smtClean="0">
                <a:latin typeface="Times New Roman" panose="02020603050405020304" pitchFamily="18" charset="0"/>
              </a:rPr>
              <a:t>he damage variables as a measure of the effective surface density of the microdefects.</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en-US" altLang="zh-CN" sz="1200" dirty="0" smtClean="0">
                <a:latin typeface="Times New Roman" panose="02020603050405020304" pitchFamily="18" charset="0"/>
              </a:rPr>
              <a:t>T</a:t>
            </a:r>
            <a:r>
              <a:rPr lang="zh-CN" altLang="en-US" sz="1200" dirty="0" smtClean="0">
                <a:latin typeface="Times New Roman" panose="02020603050405020304" pitchFamily="18" charset="0"/>
              </a:rPr>
              <a:t>he strain tensor is equal to the derivative of the complementary free energy density with respect to the stress tensor:</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endParaRPr lang="en-US" altLang="zh-CN" sz="1200" dirty="0" smtClean="0">
              <a:latin typeface="Times New Roman" panose="02020603050405020304" pitchFamily="18" charset="0"/>
            </a:endParaRPr>
          </a:p>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04381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en-US" altLang="zh-CN" dirty="0" smtClean="0"/>
              <a:t>In the failure</a:t>
            </a:r>
            <a:r>
              <a:rPr lang="en-US" altLang="zh-CN" baseline="0" dirty="0" smtClean="0"/>
              <a:t> simulation, we use the </a:t>
            </a:r>
            <a:r>
              <a:rPr lang="en-US" altLang="zh-CN" baseline="0" dirty="0" err="1" smtClean="0"/>
              <a:t>Hashin</a:t>
            </a:r>
            <a:r>
              <a:rPr lang="en-US" altLang="zh-CN" baseline="0" dirty="0" smtClean="0"/>
              <a:t> criterion to determine the crack’s happening, and then use the linear continuum damage model to simulate the crack’s propagation.</a:t>
            </a: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06097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B58EAE8-4630-4045-9D68-1D8067A82632}"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D5694E1-5845-4E7F-9266-9A03D10CD5DF}"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EBF0D67-505E-4FBA-8655-BB82C3CE9AA5}"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B949212-458C-45D8-9743-7C4CF2366A10}"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013F89CB-655E-4F0A-82F6-17CD14E148EF}"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0B520DB-02EC-4F00-BC00-C3D192600496}"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sz="1600"/>
            </a:lvl1pPr>
          </a:lstStyle>
          <a:p>
            <a:pPr>
              <a:defRPr/>
            </a:pPr>
            <a:fld id="{A2EA7766-9A74-464A-9A62-AF2E5CE9E77E}"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2696AF1-F244-4257-9693-1D7638C31C3F}"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F811309-1709-4BBC-B2A8-C20D81A3BAC7}"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789AB63D-AC01-45A6-88E1-17A1FCD07E98}"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D22F2C3-A723-403E-BE9E-20DD8F7C9E0E}"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00EF470B-E935-47C2-8719-C42F58B71F51}"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9D19243-491D-4D4A-A5E9-02C3592A7CED}"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6B79C9E-A771-4FC1-9E4F-CB52A1C666E6}"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defRPr>
            </a:lvl1pPr>
          </a:lstStyle>
          <a:p>
            <a:pPr>
              <a:defRPr/>
            </a:pPr>
            <a:fld id="{790B43D7-818A-476B-9EBB-59A8A07A6EC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p:spPr>
        <p:txBody>
          <a:bodyPr/>
          <a:lstStyle/>
          <a:p>
            <a:endParaRPr lang="zh-CN" altLang="en-US"/>
          </a:p>
        </p:txBody>
      </p:sp>
      <p:pic>
        <p:nvPicPr>
          <p:cNvPr id="1032" name="Picture 4096"/>
          <p:cNvPicPr>
            <a:picLocks noChangeAspect="1" noChangeArrowheads="1"/>
          </p:cNvPicPr>
          <p:nvPr userDrawn="1"/>
        </p:nvPicPr>
        <p:blipFill>
          <a:blip r:embed="rId17"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292"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37.png"/><Relationship Id="rId3" Type="http://schemas.openxmlformats.org/officeDocument/2006/relationships/notesSlide" Target="../notesSlides/notesSlide10.xml"/><Relationship Id="rId7" Type="http://schemas.openxmlformats.org/officeDocument/2006/relationships/image" Target="../media/image32.wmf"/><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35.png"/><Relationship Id="rId5" Type="http://schemas.openxmlformats.org/officeDocument/2006/relationships/image" Target="../media/image31.wmf"/><Relationship Id="rId10" Type="http://schemas.openxmlformats.org/officeDocument/2006/relationships/image" Target="../media/image34.png"/><Relationship Id="rId4" Type="http://schemas.openxmlformats.org/officeDocument/2006/relationships/oleObject" Target="../embeddings/oleObject4.bin"/><Relationship Id="rId9" Type="http://schemas.openxmlformats.org/officeDocument/2006/relationships/image" Target="../media/image33.wmf"/><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4.pn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2.png"/><Relationship Id="rId5" Type="http://schemas.openxmlformats.org/officeDocument/2006/relationships/image" Target="../media/image29.png"/><Relationship Id="rId10"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44.wmf"/><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3.mp4"/><Relationship Id="rId7" Type="http://schemas.openxmlformats.org/officeDocument/2006/relationships/image" Target="../media/image4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4.xml"/><Relationship Id="rId11" Type="http://schemas.openxmlformats.org/officeDocument/2006/relationships/image" Target="../media/image390.png"/><Relationship Id="rId5" Type="http://schemas.openxmlformats.org/officeDocument/2006/relationships/slideLayout" Target="../slideLayouts/slideLayout2.xml"/><Relationship Id="rId10" Type="http://schemas.openxmlformats.org/officeDocument/2006/relationships/image" Target="../media/image381.png"/><Relationship Id="rId4" Type="http://schemas.openxmlformats.org/officeDocument/2006/relationships/video" Target="../media/media3.mp4"/><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1.png"/><Relationship Id="rId5" Type="http://schemas.openxmlformats.org/officeDocument/2006/relationships/image" Target="../media/image38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21.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57.png"/><Relationship Id="rId5" Type="http://schemas.openxmlformats.org/officeDocument/2006/relationships/image" Target="../media/image440.png"/><Relationship Id="rId10" Type="http://schemas.openxmlformats.org/officeDocument/2006/relationships/image" Target="../media/image56.png"/><Relationship Id="rId4" Type="http://schemas.openxmlformats.org/officeDocument/2006/relationships/image" Target="../media/image430.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tif"/><Relationship Id="rId7"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61.tiff"/><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tiff"/><Relationship Id="rId4" Type="http://schemas.openxmlformats.org/officeDocument/2006/relationships/image" Target="../media/image62.tiff"/><Relationship Id="rId9" Type="http://schemas.openxmlformats.org/officeDocument/2006/relationships/image" Target="../media/image4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6.png"/><Relationship Id="rId7" Type="http://schemas.openxmlformats.org/officeDocument/2006/relationships/image" Target="../media/image5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0.tiff"/><Relationship Id="rId5" Type="http://schemas.openxmlformats.org/officeDocument/2006/relationships/image" Target="../media/image68.png"/><Relationship Id="rId10" Type="http://schemas.openxmlformats.org/officeDocument/2006/relationships/image" Target="../media/image570.png"/><Relationship Id="rId4" Type="http://schemas.openxmlformats.org/officeDocument/2006/relationships/image" Target="../media/image67.png"/><Relationship Id="rId9" Type="http://schemas.openxmlformats.org/officeDocument/2006/relationships/image" Target="../media/image560.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40.png"/><Relationship Id="rId3" Type="http://schemas.openxmlformats.org/officeDocument/2006/relationships/image" Target="../media/image640.png"/><Relationship Id="rId7" Type="http://schemas.openxmlformats.org/officeDocument/2006/relationships/image" Target="../media/image71.png"/><Relationship Id="rId12"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70.png"/><Relationship Id="rId11" Type="http://schemas.openxmlformats.org/officeDocument/2006/relationships/image" Target="../media/image720.png"/><Relationship Id="rId5" Type="http://schemas.openxmlformats.org/officeDocument/2006/relationships/image" Target="../media/image660.png"/><Relationship Id="rId10" Type="http://schemas.openxmlformats.org/officeDocument/2006/relationships/image" Target="../media/image74.png"/><Relationship Id="rId4" Type="http://schemas.openxmlformats.org/officeDocument/2006/relationships/image" Target="../media/image650.png"/><Relationship Id="rId9" Type="http://schemas.openxmlformats.org/officeDocument/2006/relationships/image" Target="../media/image73.png"/><Relationship Id="rId14" Type="http://schemas.openxmlformats.org/officeDocument/2006/relationships/image" Target="../media/image75.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24.xml"/><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8.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28.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3.wmf"/><Relationship Id="rId5" Type="http://schemas.openxmlformats.org/officeDocument/2006/relationships/oleObject" Target="../embeddings/oleObject9.bin"/><Relationship Id="rId4" Type="http://schemas.openxmlformats.org/officeDocument/2006/relationships/image" Target="../media/image115.png"/></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18.png"/><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21.wmf"/><Relationship Id="rId12"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4.png"/><Relationship Id="rId5" Type="http://schemas.openxmlformats.org/officeDocument/2006/relationships/image" Target="../media/image20.wmf"/><Relationship Id="rId10" Type="http://schemas.openxmlformats.org/officeDocument/2006/relationships/image" Target="../media/image23.png"/><Relationship Id="rId4" Type="http://schemas.openxmlformats.org/officeDocument/2006/relationships/oleObject" Target="../embeddings/oleObject1.bin"/><Relationship Id="rId9" Type="http://schemas.openxmlformats.org/officeDocument/2006/relationships/image" Target="../media/image22.wmf"/></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50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074" name="副标题 2"/>
          <p:cNvSpPr>
            <a:spLocks noGrp="1"/>
          </p:cNvSpPr>
          <p:nvPr>
            <p:ph type="subTitle" idx="1"/>
          </p:nvPr>
        </p:nvSpPr>
        <p:spPr>
          <a:xfrm>
            <a:off x="1619672" y="3726066"/>
            <a:ext cx="7128792" cy="2223214"/>
          </a:xfrm>
        </p:spPr>
        <p:txBody>
          <a:bodyPr/>
          <a:lstStyle/>
          <a:p>
            <a:pPr algn="r" eaLnBrk="1" hangingPunct="1">
              <a:spcAft>
                <a:spcPct val="20000"/>
              </a:spcAft>
            </a:pPr>
            <a:r>
              <a:rPr lang="en-US" altLang="zh-CN" sz="2400" dirty="0">
                <a:solidFill>
                  <a:srgbClr val="FF0000"/>
                </a:solidFill>
                <a:ea typeface="黑体" pitchFamily="2" charset="-122"/>
              </a:rPr>
              <a:t>Zheng </a:t>
            </a:r>
            <a:r>
              <a:rPr lang="en-US" altLang="zh-CN" sz="2400" dirty="0" smtClean="0">
                <a:solidFill>
                  <a:srgbClr val="FF0000"/>
                </a:solidFill>
                <a:ea typeface="黑体" pitchFamily="2" charset="-122"/>
              </a:rPr>
              <a:t>Li</a:t>
            </a:r>
            <a:r>
              <a:rPr lang="en-US" altLang="zh-CN" sz="2400" dirty="0">
                <a:solidFill>
                  <a:srgbClr val="0070C0"/>
                </a:solidFill>
                <a:ea typeface="黑体" pitchFamily="2" charset="-122"/>
              </a:rPr>
              <a:t>, </a:t>
            </a:r>
            <a:r>
              <a:rPr lang="en-US" altLang="zh-CN" sz="2400" dirty="0" err="1">
                <a:solidFill>
                  <a:srgbClr val="0070C0"/>
                </a:solidFill>
                <a:ea typeface="黑体" pitchFamily="2" charset="-122"/>
              </a:rPr>
              <a:t>Jianlin</a:t>
            </a:r>
            <a:r>
              <a:rPr lang="en-US" altLang="zh-CN" sz="2400" dirty="0">
                <a:solidFill>
                  <a:srgbClr val="0070C0"/>
                </a:solidFill>
                <a:ea typeface="黑体" pitchFamily="2" charset="-122"/>
              </a:rPr>
              <a:t> Chen</a:t>
            </a:r>
            <a:r>
              <a:rPr lang="en-US" altLang="zh-CN" sz="2400" dirty="0" smtClean="0">
                <a:solidFill>
                  <a:srgbClr val="0070C0"/>
                </a:solidFill>
                <a:ea typeface="黑体" pitchFamily="2" charset="-122"/>
              </a:rPr>
              <a:t>, </a:t>
            </a:r>
            <a:r>
              <a:rPr lang="en-US" altLang="zh-CN" sz="2400" dirty="0" err="1" smtClean="0">
                <a:solidFill>
                  <a:srgbClr val="0070C0"/>
                </a:solidFill>
                <a:ea typeface="黑体" pitchFamily="2" charset="-122"/>
              </a:rPr>
              <a:t>Pengcheng</a:t>
            </a:r>
            <a:r>
              <a:rPr lang="en-US" altLang="zh-CN" sz="2400" dirty="0" smtClean="0">
                <a:solidFill>
                  <a:srgbClr val="0070C0"/>
                </a:solidFill>
                <a:ea typeface="黑体" pitchFamily="2" charset="-122"/>
              </a:rPr>
              <a:t> Chu</a:t>
            </a:r>
          </a:p>
          <a:p>
            <a:pPr algn="r"/>
            <a:r>
              <a:rPr lang="en-US" altLang="zh-CN" sz="1400" dirty="0">
                <a:solidFill>
                  <a:srgbClr val="0070C0"/>
                </a:solidFill>
              </a:rPr>
              <a:t>State Key Laboratory for Turbulence and Complex Systems, Department of Mechanics and Engineering Science, College of Engineering, Peking University, </a:t>
            </a:r>
            <a:r>
              <a:rPr lang="en-US" altLang="zh-CN" sz="1400" dirty="0" smtClean="0">
                <a:solidFill>
                  <a:srgbClr val="0070C0"/>
                </a:solidFill>
              </a:rPr>
              <a:t>China</a:t>
            </a:r>
          </a:p>
          <a:p>
            <a:pPr algn="r"/>
            <a:r>
              <a:rPr lang="en-US" altLang="zh-CN" sz="2000" dirty="0" smtClean="0">
                <a:solidFill>
                  <a:srgbClr val="0070C0"/>
                </a:solidFill>
              </a:rPr>
              <a:t> </a:t>
            </a:r>
          </a:p>
        </p:txBody>
      </p:sp>
      <p:sp>
        <p:nvSpPr>
          <p:cNvPr id="3075" name="Rectangle 2"/>
          <p:cNvSpPr>
            <a:spLocks noGrp="1" noChangeArrowheads="1"/>
          </p:cNvSpPr>
          <p:nvPr>
            <p:ph type="ctrTitle"/>
          </p:nvPr>
        </p:nvSpPr>
        <p:spPr>
          <a:xfrm>
            <a:off x="539552" y="1714488"/>
            <a:ext cx="8568952" cy="1426480"/>
          </a:xfrm>
        </p:spPr>
        <p:txBody>
          <a:bodyPr/>
          <a:lstStyle/>
          <a:p>
            <a:pPr algn="ctr" eaLnBrk="1" hangingPunct="1"/>
            <a:r>
              <a:rPr lang="en-US" altLang="zh-CN" sz="3600" dirty="0" smtClean="0">
                <a:solidFill>
                  <a:srgbClr val="FF0000"/>
                </a:solidFill>
                <a:latin typeface="+mj-lt"/>
                <a:ea typeface="隶书" pitchFamily="49" charset="-122"/>
              </a:rPr>
              <a:t>Strength </a:t>
            </a:r>
            <a:r>
              <a:rPr lang="en-US" altLang="zh-CN" sz="3600" dirty="0">
                <a:solidFill>
                  <a:srgbClr val="FF0000"/>
                </a:solidFill>
                <a:latin typeface="+mj-lt"/>
                <a:ea typeface="隶书" pitchFamily="49" charset="-122"/>
              </a:rPr>
              <a:t>analysis of </a:t>
            </a:r>
            <a:r>
              <a:rPr lang="en-US" altLang="zh-CN" sz="3600" dirty="0" smtClean="0">
                <a:solidFill>
                  <a:srgbClr val="FF0000"/>
                </a:solidFill>
                <a:latin typeface="+mj-lt"/>
                <a:ea typeface="隶书" pitchFamily="49" charset="-122"/>
              </a:rPr>
              <a:t>laminates </a:t>
            </a:r>
            <a:r>
              <a:rPr lang="en-US" altLang="zh-CN" sz="3600" dirty="0">
                <a:solidFill>
                  <a:srgbClr val="FF0000"/>
                </a:solidFill>
                <a:latin typeface="+mj-lt"/>
                <a:ea typeface="隶书" pitchFamily="49" charset="-122"/>
              </a:rPr>
              <a:t>with </a:t>
            </a:r>
            <a:r>
              <a:rPr lang="en-US" altLang="zh-CN" sz="3600" dirty="0" smtClean="0">
                <a:solidFill>
                  <a:srgbClr val="FF0000"/>
                </a:solidFill>
                <a:latin typeface="+mj-lt"/>
                <a:ea typeface="隶书" pitchFamily="49" charset="-122"/>
              </a:rPr>
              <a:t>circular cutouts under tension</a:t>
            </a:r>
            <a:endParaRPr lang="zh-CN" altLang="en-US" sz="3600" dirty="0" smtClean="0">
              <a:solidFill>
                <a:srgbClr val="FF0000"/>
              </a:solidFill>
              <a:latin typeface="+mj-lt"/>
              <a:ea typeface="隶书" pitchFamily="49" charset="-122"/>
            </a:endParaRPr>
          </a:p>
        </p:txBody>
      </p:sp>
      <p:pic>
        <p:nvPicPr>
          <p:cNvPr id="4" name="图片 3"/>
          <p:cNvPicPr>
            <a:picLocks noChangeAspect="1"/>
          </p:cNvPicPr>
          <p:nvPr/>
        </p:nvPicPr>
        <p:blipFill rotWithShape="1">
          <a:blip r:embed="rId3"/>
          <a:srcRect l="1921" t="23400" r="3033" b="61200"/>
          <a:stretch/>
        </p:blipFill>
        <p:spPr>
          <a:xfrm>
            <a:off x="-8268" y="6021288"/>
            <a:ext cx="9180512" cy="83671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7191" r:id="rId4" imgW="1905000" imgH="457200" progId="Equation.KSEE3">
                  <p:embed/>
                </p:oleObj>
              </mc:Choice>
              <mc:Fallback>
                <p:oleObj r:id="rId4" imgW="1905000" imgH="457200" progId="Equation.KSEE3">
                  <p:embed/>
                  <p:pic>
                    <p:nvPicPr>
                      <p:cNvPr id="0" name=""/>
                      <p:cNvPicPr/>
                      <p:nvPr/>
                    </p:nvPicPr>
                    <p:blipFill>
                      <a:blip r:embed="rId5"/>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7192" r:id="rId6" imgW="2908300" imgH="939800" progId="Equation.KSEE3">
                  <p:embed/>
                </p:oleObj>
              </mc:Choice>
              <mc:Fallback>
                <p:oleObj r:id="rId6" imgW="2908300" imgH="939800" progId="Equation.KSEE3">
                  <p:embed/>
                  <p:pic>
                    <p:nvPicPr>
                      <p:cNvPr id="0" name=""/>
                      <p:cNvPicPr/>
                      <p:nvPr/>
                    </p:nvPicPr>
                    <p:blipFill>
                      <a:blip r:embed="rId7"/>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7193" r:id="rId8" imgW="2311400" imgH="889000" progId="Equation.KSEE3">
                  <p:embed/>
                </p:oleObj>
              </mc:Choice>
              <mc:Fallback>
                <p:oleObj r:id="rId8" imgW="2311400" imgH="889000" progId="Equation.KSEE3">
                  <p:embed/>
                  <p:pic>
                    <p:nvPicPr>
                      <p:cNvPr id="0" name=""/>
                      <p:cNvPicPr/>
                      <p:nvPr/>
                    </p:nvPicPr>
                    <p:blipFill>
                      <a:blip r:embed="rId9"/>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dirty="0" smtClean="0"/>
              <a:t>Jacobian </a:t>
            </a:r>
            <a:r>
              <a:rPr lang="en-US" altLang="zh-CN" dirty="0" err="1"/>
              <a:t>matirx</a:t>
            </a:r>
            <a:r>
              <a:rPr lang="en-US" altLang="zh-CN" dirty="0"/>
              <a:t>:</a:t>
            </a:r>
            <a:endParaRPr lang="zh-CN" altLang="en-US" dirty="0"/>
          </a:p>
        </p:txBody>
      </p:sp>
      <p:pic>
        <p:nvPicPr>
          <p:cNvPr id="41" name="图片 40"/>
          <p:cNvPicPr>
            <a:picLocks noChangeAspect="1"/>
          </p:cNvPicPr>
          <p:nvPr/>
        </p:nvPicPr>
        <p:blipFill>
          <a:blip r:embed="rId10"/>
          <a:stretch>
            <a:fillRect/>
          </a:stretch>
        </p:blipFill>
        <p:spPr>
          <a:xfrm>
            <a:off x="110490" y="5033010"/>
            <a:ext cx="4537075" cy="1567815"/>
          </a:xfrm>
          <a:prstGeom prst="rect">
            <a:avLst/>
          </a:prstGeom>
        </p:spPr>
      </p:pic>
      <p:pic>
        <p:nvPicPr>
          <p:cNvPr id="43" name="图片 42"/>
          <p:cNvPicPr>
            <a:picLocks noChangeAspect="1"/>
          </p:cNvPicPr>
          <p:nvPr/>
        </p:nvPicPr>
        <p:blipFill>
          <a:blip r:embed="rId11"/>
          <a:stretch>
            <a:fillRect/>
          </a:stretch>
        </p:blipFill>
        <p:spPr>
          <a:xfrm>
            <a:off x="495935" y="1704975"/>
            <a:ext cx="1894840" cy="1082040"/>
          </a:xfrm>
          <a:prstGeom prst="rect">
            <a:avLst/>
          </a:prstGeom>
        </p:spPr>
      </p:pic>
      <p:pic>
        <p:nvPicPr>
          <p:cNvPr id="44" name="图片 43"/>
          <p:cNvPicPr>
            <a:picLocks noChangeAspect="1"/>
          </p:cNvPicPr>
          <p:nvPr/>
        </p:nvPicPr>
        <p:blipFill>
          <a:blip r:embed="rId12"/>
          <a:stretch>
            <a:fillRect/>
          </a:stretch>
        </p:blipFill>
        <p:spPr>
          <a:xfrm>
            <a:off x="2842895" y="1636395"/>
            <a:ext cx="1159510" cy="694055"/>
          </a:xfrm>
          <a:prstGeom prst="rect">
            <a:avLst/>
          </a:prstGeom>
        </p:spPr>
      </p:pic>
      <p:pic>
        <p:nvPicPr>
          <p:cNvPr id="45" name="图片 44"/>
          <p:cNvPicPr>
            <a:picLocks noChangeAspect="1"/>
          </p:cNvPicPr>
          <p:nvPr/>
        </p:nvPicPr>
        <p:blipFill>
          <a:blip r:embed="rId13"/>
          <a:stretch>
            <a:fillRect/>
          </a:stretch>
        </p:blipFill>
        <p:spPr>
          <a:xfrm>
            <a:off x="2782570" y="2330450"/>
            <a:ext cx="1280160" cy="688340"/>
          </a:xfrm>
          <a:prstGeom prst="rect">
            <a:avLst/>
          </a:prstGeom>
        </p:spPr>
      </p:pic>
      <p:pic>
        <p:nvPicPr>
          <p:cNvPr id="46" name="图片 45"/>
          <p:cNvPicPr>
            <a:picLocks noChangeAspect="1"/>
          </p:cNvPicPr>
          <p:nvPr/>
        </p:nvPicPr>
        <p:blipFill>
          <a:blip r:embed="rId14"/>
          <a:stretch>
            <a:fillRect/>
          </a:stretch>
        </p:blipFill>
        <p:spPr>
          <a:xfrm>
            <a:off x="423545" y="3254375"/>
            <a:ext cx="3987800" cy="1530985"/>
          </a:xfrm>
          <a:prstGeom prst="rect">
            <a:avLst/>
          </a:prstGeom>
        </p:spPr>
      </p:pic>
      <p:sp>
        <p:nvSpPr>
          <p:cNvPr id="16"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anose="02020603050405020304" pitchFamily="18" charset="0"/>
              </a:rPr>
              <a:t>2. Simulation (iv)</a:t>
            </a:r>
            <a:endParaRPr lang="en-US" altLang="zh-CN" sz="2800" dirty="0" smtClean="0">
              <a:solidFill>
                <a:schemeClr val="tx1"/>
              </a:solidFill>
              <a:latin typeface="+mj-lt"/>
              <a:ea typeface="黑体" pitchFamily="2" charset="-122"/>
              <a:cs typeface="Times New Roman" panose="02020603050405020304" pitchFamily="18" charset="0"/>
            </a:endParaRPr>
          </a:p>
        </p:txBody>
      </p:sp>
    </p:spTree>
    <p:extLst>
      <p:ext uri="{BB962C8B-B14F-4D97-AF65-F5344CB8AC3E}">
        <p14:creationId xmlns:p14="http://schemas.microsoft.com/office/powerpoint/2010/main" val="423742942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4"/>
          <a:stretch>
            <a:fillRect/>
          </a:stretch>
        </p:blipFill>
        <p:spPr>
          <a:xfrm>
            <a:off x="356934" y="1904643"/>
            <a:ext cx="1696720" cy="878205"/>
          </a:xfrm>
          <a:prstGeom prst="rect">
            <a:avLst/>
          </a:prstGeom>
        </p:spPr>
      </p:pic>
      <p:pic>
        <p:nvPicPr>
          <p:cNvPr id="38" name="图片 37"/>
          <p:cNvPicPr>
            <a:picLocks noChangeAspect="1"/>
          </p:cNvPicPr>
          <p:nvPr/>
        </p:nvPicPr>
        <p:blipFill>
          <a:blip r:embed="rId5"/>
          <a:stretch>
            <a:fillRect/>
          </a:stretch>
        </p:blipFill>
        <p:spPr>
          <a:xfrm>
            <a:off x="2649061" y="1904132"/>
            <a:ext cx="930275" cy="494665"/>
          </a:xfrm>
          <a:prstGeom prst="rect">
            <a:avLst/>
          </a:prstGeom>
        </p:spPr>
      </p:pic>
      <p:pic>
        <p:nvPicPr>
          <p:cNvPr id="39" name="图片 38"/>
          <p:cNvPicPr>
            <a:picLocks noChangeAspect="1"/>
          </p:cNvPicPr>
          <p:nvPr/>
        </p:nvPicPr>
        <p:blipFill>
          <a:blip r:embed="rId6"/>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6" name="图片 5"/>
          <p:cNvPicPr>
            <a:picLocks noChangeAspect="1"/>
          </p:cNvPicPr>
          <p:nvPr/>
        </p:nvPicPr>
        <p:blipFill>
          <a:blip r:embed="rId7"/>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11</a:t>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8"/>
          <a:stretch>
            <a:fillRect/>
          </a:stretch>
        </p:blipFill>
        <p:spPr>
          <a:xfrm>
            <a:off x="5011420" y="4476750"/>
            <a:ext cx="1929765" cy="1710690"/>
          </a:xfrm>
          <a:prstGeom prst="rect">
            <a:avLst/>
          </a:prstGeom>
        </p:spPr>
      </p:pic>
      <p:pic>
        <p:nvPicPr>
          <p:cNvPr id="13" name="图片 12"/>
          <p:cNvPicPr>
            <a:picLocks noChangeAspect="1"/>
          </p:cNvPicPr>
          <p:nvPr/>
        </p:nvPicPr>
        <p:blipFill>
          <a:blip r:embed="rId9"/>
          <a:stretch>
            <a:fillRect/>
          </a:stretch>
        </p:blipFill>
        <p:spPr>
          <a:xfrm>
            <a:off x="4446905" y="1884680"/>
            <a:ext cx="3345815" cy="534670"/>
          </a:xfrm>
          <a:prstGeom prst="rect">
            <a:avLst/>
          </a:prstGeom>
        </p:spPr>
      </p:pic>
      <p:pic>
        <p:nvPicPr>
          <p:cNvPr id="21" name="图片 20"/>
          <p:cNvPicPr>
            <a:picLocks noChangeAspect="1"/>
          </p:cNvPicPr>
          <p:nvPr/>
        </p:nvPicPr>
        <p:blipFill>
          <a:blip r:embed="rId10"/>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11"/>
          <a:stretch>
            <a:fillRect/>
          </a:stretch>
        </p:blipFill>
        <p:spPr>
          <a:xfrm>
            <a:off x="4217035" y="3148330"/>
            <a:ext cx="2416175" cy="1318260"/>
          </a:xfrm>
          <a:prstGeom prst="rect">
            <a:avLst/>
          </a:prstGeom>
        </p:spPr>
      </p:pic>
      <p:pic>
        <p:nvPicPr>
          <p:cNvPr id="31" name="图片 30"/>
          <p:cNvPicPr>
            <a:picLocks noChangeAspect="1"/>
          </p:cNvPicPr>
          <p:nvPr/>
        </p:nvPicPr>
        <p:blipFill>
          <a:blip r:embed="rId12"/>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dirty="0"/>
              <a:t>Maimí P, Camanho P P, Mayugo J A, et al. A continuum damage model for composite laminates: Part II – Computational implementation and validation[J]. Mechanics of Materials, 2007, 39(10):909–919.</a:t>
            </a:r>
          </a:p>
        </p:txBody>
      </p:sp>
      <p:sp>
        <p:nvSpPr>
          <p:cNvPr id="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anose="02020603050405020304" pitchFamily="18" charset="0"/>
              </a:rPr>
              <a:t>2. Simulation (v)</a:t>
            </a:r>
            <a:endParaRPr lang="en-US" altLang="zh-CN" sz="2800" dirty="0" smtClean="0">
              <a:solidFill>
                <a:schemeClr val="tx1"/>
              </a:solidFill>
              <a:latin typeface="+mj-lt"/>
              <a:ea typeface="黑体" pitchFamily="2" charset="-122"/>
              <a:cs typeface="Times New Roman" panose="02020603050405020304" pitchFamily="18" charset="0"/>
            </a:endParaRPr>
          </a:p>
        </p:txBody>
      </p:sp>
    </p:spTree>
    <p:extLst>
      <p:ext uri="{BB962C8B-B14F-4D97-AF65-F5344CB8AC3E}">
        <p14:creationId xmlns:p14="http://schemas.microsoft.com/office/powerpoint/2010/main" val="169928745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778510" y="4090035"/>
            <a:ext cx="343535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122" name="Rectangle 2"/>
          <p:cNvSpPr>
            <a:spLocks noGrp="1" noChangeArrowheads="1"/>
          </p:cNvSpPr>
          <p:nvPr>
            <p:ph type="title"/>
          </p:nvPr>
        </p:nvSpPr>
        <p:spPr>
          <a:xfrm>
            <a:off x="357158" y="492112"/>
            <a:ext cx="4857784" cy="690894"/>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2. Simulations (vi)</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7" name="文本框 6"/>
          <p:cNvSpPr txBox="1"/>
          <p:nvPr/>
        </p:nvSpPr>
        <p:spPr>
          <a:xfrm>
            <a:off x="393392" y="1154002"/>
            <a:ext cx="4821550" cy="368300"/>
          </a:xfrm>
          <a:prstGeom prst="rect">
            <a:avLst/>
          </a:prstGeom>
          <a:noFill/>
        </p:spPr>
        <p:txBody>
          <a:bodyPr wrap="square" rtlCol="0" anchor="t">
            <a:spAutoFit/>
          </a:bodyPr>
          <a:lstStyle/>
          <a:p>
            <a:pPr algn="l"/>
            <a:r>
              <a:rPr lang="en-US" altLang="zh-CN" sz="1800" b="1" dirty="0" smtClean="0">
                <a:solidFill>
                  <a:srgbClr val="FF0000"/>
                </a:solidFill>
                <a:sym typeface="+mn-ea"/>
              </a:rPr>
              <a:t>Flowchart of failure process</a:t>
            </a:r>
            <a:r>
              <a:rPr lang="zh-CN" altLang="en-US" sz="1800" b="1" dirty="0" smtClean="0">
                <a:solidFill>
                  <a:srgbClr val="FF0000"/>
                </a:solidFill>
                <a:sym typeface="+mn-ea"/>
              </a:rPr>
              <a:t>：</a:t>
            </a:r>
            <a:r>
              <a:rPr lang="en-US" altLang="zh-CN" sz="1800" b="1" dirty="0" smtClean="0">
                <a:solidFill>
                  <a:srgbClr val="FF0000"/>
                </a:solidFill>
                <a:sym typeface="+mn-ea"/>
              </a:rPr>
              <a:t> </a:t>
            </a:r>
          </a:p>
        </p:txBody>
      </p:sp>
      <p:sp>
        <p:nvSpPr>
          <p:cNvPr id="4" name="矩形 3"/>
          <p:cNvSpPr/>
          <p:nvPr/>
        </p:nvSpPr>
        <p:spPr>
          <a:xfrm>
            <a:off x="1004570" y="2425700"/>
            <a:ext cx="2983230" cy="647065"/>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calculate strain and undamaged stiffness matrix</a:t>
            </a:r>
          </a:p>
        </p:txBody>
      </p:sp>
      <p:sp>
        <p:nvSpPr>
          <p:cNvPr id="12" name="矩形 11"/>
          <p:cNvSpPr/>
          <p:nvPr/>
        </p:nvSpPr>
        <p:spPr>
          <a:xfrm>
            <a:off x="4756785" y="3072765"/>
            <a:ext cx="2559685"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calculate damage variable d and</a:t>
            </a: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p>
        </p:txBody>
      </p:sp>
      <p:graphicFrame>
        <p:nvGraphicFramePr>
          <p:cNvPr id="15" name="对象 14">
            <a:hlinkClick r:id="" action="ppaction://ole?verb=0"/>
          </p:cNvPr>
          <p:cNvGraphicFramePr>
            <a:graphicFrameLocks noChangeAspect="1"/>
          </p:cNvGraphicFramePr>
          <p:nvPr/>
        </p:nvGraphicFramePr>
        <p:xfrm>
          <a:off x="6429375" y="3354705"/>
          <a:ext cx="785495" cy="304800"/>
        </p:xfrm>
        <a:graphic>
          <a:graphicData uri="http://schemas.openxmlformats.org/presentationml/2006/ole">
            <mc:AlternateContent xmlns:mc="http://schemas.openxmlformats.org/markup-compatibility/2006">
              <mc:Choice xmlns:v="urn:schemas-microsoft-com:vml" Requires="v">
                <p:oleObj spid="_x0000_s2242" r:id="rId4" imgW="457200" imgH="177165" progId="Equation.KSEE3">
                  <p:embed/>
                </p:oleObj>
              </mc:Choice>
              <mc:Fallback>
                <p:oleObj r:id="rId4" imgW="457200" imgH="177165" progId="Equation.KSEE3">
                  <p:embed/>
                  <p:pic>
                    <p:nvPicPr>
                      <p:cNvPr id="15" name="对象 14">
                        <a:hlinkClick r:id="" action="ppaction://ole?verb=0"/>
                      </p:cNvPr>
                      <p:cNvPicPr/>
                      <p:nvPr/>
                    </p:nvPicPr>
                    <p:blipFill>
                      <a:blip r:embed="rId5"/>
                      <a:stretch>
                        <a:fillRect/>
                      </a:stretch>
                    </p:blipFill>
                    <p:spPr>
                      <a:xfrm>
                        <a:off x="6429375" y="3354705"/>
                        <a:ext cx="785495" cy="304800"/>
                      </a:xfrm>
                      <a:prstGeom prst="rect">
                        <a:avLst/>
                      </a:prstGeom>
                    </p:spPr>
                  </p:pic>
                </p:oleObj>
              </mc:Fallback>
            </mc:AlternateContent>
          </a:graphicData>
        </a:graphic>
      </p:graphicFrame>
      <p:sp>
        <p:nvSpPr>
          <p:cNvPr id="5" name="矩形 4"/>
          <p:cNvSpPr/>
          <p:nvPr/>
        </p:nvSpPr>
        <p:spPr>
          <a:xfrm>
            <a:off x="1755140" y="5374005"/>
            <a:ext cx="5633085"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800" smtClean="0">
                <a:ln>
                  <a:noFill/>
                </a:ln>
                <a:effectLst/>
                <a:sym typeface="+mn-ea"/>
              </a:rPr>
              <a:t>calculate stress and </a:t>
            </a:r>
            <a:r>
              <a:rPr lang="en-US" altLang="zh-CN" sz="1800" smtClean="0">
                <a:ln>
                  <a:noFill/>
                </a:ln>
                <a:effectLst/>
                <a:latin typeface="Arial" panose="020B0604020202020204" pitchFamily="34" charset="0"/>
                <a:sym typeface="+mn-ea"/>
              </a:rPr>
              <a:t>Jacobian matirx;</a:t>
            </a:r>
            <a:r>
              <a:rPr lang="zh-CN" altLang="en-US" sz="1800" smtClean="0">
                <a:ln>
                  <a:noFill/>
                </a:ln>
                <a:effectLst/>
                <a:latin typeface="Arial" panose="020B0604020202020204" pitchFamily="34" charset="0"/>
                <a:sym typeface="+mn-ea"/>
              </a:rPr>
              <a:t> </a:t>
            </a:r>
            <a:r>
              <a:rPr lang="en-US" altLang="zh-CN" sz="1800" smtClean="0">
                <a:ln>
                  <a:noFill/>
                </a:ln>
                <a:effectLst/>
                <a:latin typeface="Arial" panose="020B0604020202020204" pitchFamily="34" charset="0"/>
                <a:sym typeface="+mn-ea"/>
              </a:rPr>
              <a:t>update </a:t>
            </a:r>
            <a:r>
              <a:rPr lang="en-US" altLang="zh-CN" sz="1800" smtClean="0">
                <a:ln>
                  <a:noFill/>
                </a:ln>
                <a:effectLst/>
                <a:sym typeface="+mn-ea"/>
              </a:rPr>
              <a:t>damage variable d</a:t>
            </a:r>
            <a:r>
              <a:rPr lang="en-US" altLang="zh-CN" sz="1800" smtClean="0">
                <a:ln>
                  <a:noFill/>
                </a:ln>
                <a:effectLst/>
                <a:latin typeface="Arial" panose="020B0604020202020204" pitchFamily="34" charset="0"/>
                <a:sym typeface="+mn-ea"/>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0" name="直接箭头连接符 19"/>
          <p:cNvCxnSpPr>
            <a:stCxn id="4" idx="2"/>
            <a:endCxn id="27" idx="0"/>
          </p:cNvCxnSpPr>
          <p:nvPr/>
        </p:nvCxnSpPr>
        <p:spPr>
          <a:xfrm>
            <a:off x="2496185" y="3072765"/>
            <a:ext cx="0" cy="2819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3507740" y="3910330"/>
            <a:ext cx="1249045" cy="306705"/>
          </a:xfrm>
          <a:prstGeom prst="rect">
            <a:avLst/>
          </a:prstGeom>
          <a:noFill/>
        </p:spPr>
        <p:txBody>
          <a:bodyPr wrap="square" rtlCol="0">
            <a:spAutoFit/>
          </a:bodyPr>
          <a:lstStyle/>
          <a:p>
            <a:r>
              <a:rPr lang="en-US" altLang="zh-CN" sz="1400"/>
              <a:t>undamaged</a:t>
            </a:r>
          </a:p>
        </p:txBody>
      </p:sp>
      <p:cxnSp>
        <p:nvCxnSpPr>
          <p:cNvPr id="23" name="直接箭头连接符 22"/>
          <p:cNvCxnSpPr/>
          <p:nvPr/>
        </p:nvCxnSpPr>
        <p:spPr>
          <a:xfrm flipH="1">
            <a:off x="2496185" y="5055235"/>
            <a:ext cx="8255" cy="3714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1292860" y="5067300"/>
            <a:ext cx="1186180" cy="306705"/>
          </a:xfrm>
          <a:prstGeom prst="rect">
            <a:avLst/>
          </a:prstGeom>
          <a:noFill/>
        </p:spPr>
        <p:txBody>
          <a:bodyPr wrap="square" rtlCol="0">
            <a:spAutoFit/>
          </a:bodyPr>
          <a:lstStyle/>
          <a:p>
            <a:r>
              <a:rPr lang="en-US" altLang="zh-CN" sz="1400"/>
              <a:t>damaged </a:t>
            </a:r>
          </a:p>
        </p:txBody>
      </p:sp>
      <p:cxnSp>
        <p:nvCxnSpPr>
          <p:cNvPr id="30" name="肘形连接符 29"/>
          <p:cNvCxnSpPr>
            <a:endCxn id="12" idx="0"/>
          </p:cNvCxnSpPr>
          <p:nvPr/>
        </p:nvCxnSpPr>
        <p:spPr>
          <a:xfrm flipV="1">
            <a:off x="4255770" y="3072765"/>
            <a:ext cx="1781175" cy="1487170"/>
          </a:xfrm>
          <a:prstGeom prst="bentConnector4">
            <a:avLst>
              <a:gd name="adj1" fmla="val 14082"/>
              <a:gd name="adj2" fmla="val 134927"/>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4834255" y="4090035"/>
            <a:ext cx="2380615" cy="7747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calculate </a:t>
            </a:r>
            <a:r>
              <a:rPr lang="en-US" altLang="zh-CN" sz="1800" smtClean="0">
                <a:ln>
                  <a:noFill/>
                </a:ln>
                <a:effectLst/>
                <a:sym typeface="+mn-ea"/>
              </a:rPr>
              <a:t>damaged stiffness matrix</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16" name="对象 15">
            <a:hlinkClick r:id="" action="ppaction://ole?verb=0"/>
          </p:cNvPr>
          <p:cNvGraphicFramePr>
            <a:graphicFrameLocks noChangeAspect="1"/>
          </p:cNvGraphicFramePr>
          <p:nvPr/>
        </p:nvGraphicFramePr>
        <p:xfrm>
          <a:off x="6496050" y="4395470"/>
          <a:ext cx="292100" cy="328295"/>
        </p:xfrm>
        <a:graphic>
          <a:graphicData uri="http://schemas.openxmlformats.org/presentationml/2006/ole">
            <mc:AlternateContent xmlns:mc="http://schemas.openxmlformats.org/markup-compatibility/2006">
              <mc:Choice xmlns:v="urn:schemas-microsoft-com:vml" Requires="v">
                <p:oleObj spid="_x0000_s2243" r:id="rId6" imgW="203200" imgH="228600" progId="Equation.KSEE3">
                  <p:embed/>
                </p:oleObj>
              </mc:Choice>
              <mc:Fallback>
                <p:oleObj r:id="rId6" imgW="203200" imgH="228600" progId="Equation.KSEE3">
                  <p:embed/>
                  <p:pic>
                    <p:nvPicPr>
                      <p:cNvPr id="16" name="对象 15">
                        <a:hlinkClick r:id="" action="ppaction://ole?verb=0"/>
                      </p:cNvPr>
                      <p:cNvPicPr/>
                      <p:nvPr/>
                    </p:nvPicPr>
                    <p:blipFill>
                      <a:blip r:embed="rId7"/>
                      <a:stretch>
                        <a:fillRect/>
                      </a:stretch>
                    </p:blipFill>
                    <p:spPr>
                      <a:xfrm>
                        <a:off x="6496050" y="4395470"/>
                        <a:ext cx="292100" cy="328295"/>
                      </a:xfrm>
                      <a:prstGeom prst="rect">
                        <a:avLst/>
                      </a:prstGeom>
                    </p:spPr>
                  </p:pic>
                </p:oleObj>
              </mc:Fallback>
            </mc:AlternateContent>
          </a:graphicData>
        </a:graphic>
      </p:graphicFrame>
      <p:cxnSp>
        <p:nvCxnSpPr>
          <p:cNvPr id="32" name="直接箭头连接符 31"/>
          <p:cNvCxnSpPr>
            <a:stCxn id="12" idx="2"/>
            <a:endCxn id="31" idx="0"/>
          </p:cNvCxnSpPr>
          <p:nvPr/>
        </p:nvCxnSpPr>
        <p:spPr>
          <a:xfrm flipH="1">
            <a:off x="6024880" y="3707765"/>
            <a:ext cx="12065" cy="38227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flipH="1">
            <a:off x="6012180" y="4864735"/>
            <a:ext cx="12700" cy="508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2479040" y="1865829"/>
            <a:ext cx="17145" cy="55987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1425575" y="1496497"/>
            <a:ext cx="2106930" cy="369332"/>
          </a:xfrm>
          <a:prstGeom prst="rect">
            <a:avLst/>
          </a:prstGeom>
          <a:noFill/>
        </p:spPr>
        <p:txBody>
          <a:bodyPr wrap="square" rtlCol="0">
            <a:spAutoFit/>
          </a:bodyPr>
          <a:lstStyle/>
          <a:p>
            <a:pPr algn="ctr"/>
            <a:r>
              <a:rPr lang="en-US" altLang="zh-CN" dirty="0" smtClean="0"/>
              <a:t>each increment </a:t>
            </a:r>
            <a:endParaRPr lang="en-US" altLang="zh-CN" dirty="0"/>
          </a:p>
        </p:txBody>
      </p:sp>
      <p:sp>
        <p:nvSpPr>
          <p:cNvPr id="9" name="文本框 8"/>
          <p:cNvSpPr txBox="1"/>
          <p:nvPr/>
        </p:nvSpPr>
        <p:spPr>
          <a:xfrm>
            <a:off x="3604895" y="6237605"/>
            <a:ext cx="2041525" cy="645160"/>
          </a:xfrm>
          <a:prstGeom prst="rect">
            <a:avLst/>
          </a:prstGeom>
          <a:noFill/>
        </p:spPr>
        <p:txBody>
          <a:bodyPr wrap="square" rtlCol="0">
            <a:spAutoFit/>
          </a:bodyPr>
          <a:lstStyle/>
          <a:p>
            <a:r>
              <a:rPr lang="en-US" altLang="zh-CN"/>
              <a:t>quit UMAT,back to  main program</a:t>
            </a:r>
          </a:p>
        </p:txBody>
      </p:sp>
      <p:cxnSp>
        <p:nvCxnSpPr>
          <p:cNvPr id="10" name="直接箭头连接符 9"/>
          <p:cNvCxnSpPr>
            <a:stCxn id="5" idx="2"/>
          </p:cNvCxnSpPr>
          <p:nvPr/>
        </p:nvCxnSpPr>
        <p:spPr>
          <a:xfrm>
            <a:off x="4572000" y="602424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522605" y="2099945"/>
            <a:ext cx="7823200" cy="413702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1377315" y="3354705"/>
            <a:ext cx="2237740" cy="415925"/>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calculate  stress</a:t>
            </a:r>
          </a:p>
        </p:txBody>
      </p:sp>
      <p:cxnSp>
        <p:nvCxnSpPr>
          <p:cNvPr id="29" name="直接箭头连接符 28"/>
          <p:cNvCxnSpPr>
            <a:stCxn id="27" idx="2"/>
            <a:endCxn id="2" idx="0"/>
          </p:cNvCxnSpPr>
          <p:nvPr/>
        </p:nvCxnSpPr>
        <p:spPr>
          <a:xfrm>
            <a:off x="2496185" y="3770630"/>
            <a:ext cx="0" cy="31940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6788150" y="2118995"/>
            <a:ext cx="1550035" cy="306705"/>
          </a:xfrm>
          <a:prstGeom prst="rect">
            <a:avLst/>
          </a:prstGeom>
          <a:noFill/>
        </p:spPr>
        <p:txBody>
          <a:bodyPr wrap="none" rtlCol="0" anchor="t">
            <a:spAutoFit/>
          </a:bodyPr>
          <a:lstStyle/>
          <a:p>
            <a:r>
              <a:rPr lang="en-US" altLang="zh-CN" sz="1400">
                <a:sym typeface="+mn-ea"/>
              </a:rPr>
              <a:t>UMAT subroutine</a:t>
            </a:r>
          </a:p>
        </p:txBody>
      </p:sp>
      <p:sp>
        <p:nvSpPr>
          <p:cNvPr id="3" name="文本框 2"/>
          <p:cNvSpPr txBox="1"/>
          <p:nvPr/>
        </p:nvSpPr>
        <p:spPr>
          <a:xfrm>
            <a:off x="1183005" y="4356735"/>
            <a:ext cx="2760980" cy="64516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mtClean="0">
                <a:ln>
                  <a:noFill/>
                </a:ln>
                <a:effectLst/>
                <a:sym typeface="+mn-ea"/>
              </a:rPr>
              <a:t>checkout failure ( Hashin </a:t>
            </a:r>
          </a:p>
          <a:p>
            <a:pPr marL="0" marR="0" indent="0" algn="l" defTabSz="914400" rtl="0" eaLnBrk="0" fontAlgn="base" latinLnBrk="0" hangingPunct="0">
              <a:lnSpc>
                <a:spcPct val="100000"/>
              </a:lnSpc>
              <a:spcBef>
                <a:spcPct val="0"/>
              </a:spcBef>
              <a:spcAft>
                <a:spcPct val="0"/>
              </a:spcAft>
              <a:buClrTx/>
              <a:buSzTx/>
              <a:buFontTx/>
              <a:buNone/>
            </a:pPr>
            <a:r>
              <a:rPr lang="en-US" altLang="zh-CN" smtClean="0">
                <a:ln>
                  <a:noFill/>
                </a:ln>
                <a:effectLst/>
                <a:sym typeface="+mn-ea"/>
              </a:rPr>
              <a:t>          criterion)</a:t>
            </a:r>
            <a:endParaRPr lang="zh-CN" altLang="en-US"/>
          </a:p>
        </p:txBody>
      </p:sp>
    </p:spTree>
    <p:extLst>
      <p:ext uri="{BB962C8B-B14F-4D97-AF65-F5344CB8AC3E}">
        <p14:creationId xmlns:p14="http://schemas.microsoft.com/office/powerpoint/2010/main" val="2281384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2. Simulations (vi)</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pPr>
                <a:defRPr/>
              </a:pPr>
              <a:t>13</a:t>
            </a:fld>
            <a:endParaRPr lang="en-US" altLang="zh-CN" dirty="0"/>
          </a:p>
        </p:txBody>
      </p:sp>
      <p:pic>
        <p:nvPicPr>
          <p:cNvPr id="19" name="SC8R">
            <a:hlinkClick r:id="" action="ppaction://media"/>
          </p:cNvPr>
          <p:cNvPicPr>
            <a:picLocks noChangeAspect="1"/>
          </p:cNvPicPr>
          <p:nvPr>
            <a:videoFile r:link="rId1"/>
            <p:extLst>
              <p:ext uri="{DAA4B4D4-6D71-4841-9C94-3DE7FCFB9230}">
                <p14:media xmlns:p14="http://schemas.microsoft.com/office/powerpoint/2010/main" r:embed="rId2">
                  <p14:trim end="5906"/>
                </p14:media>
              </p:ext>
            </p:extLst>
          </p:nvPr>
        </p:nvPicPr>
        <p:blipFill>
          <a:blip r:embed="rId5"/>
          <a:stretch>
            <a:fillRect/>
          </a:stretch>
        </p:blipFill>
        <p:spPr>
          <a:xfrm>
            <a:off x="429167" y="2044318"/>
            <a:ext cx="5727010" cy="3269615"/>
          </a:xfrm>
          <a:prstGeom prst="rect">
            <a:avLst/>
          </a:prstGeom>
        </p:spPr>
      </p:pic>
      <p:sp>
        <p:nvSpPr>
          <p:cNvPr id="2" name="矩形 1"/>
          <p:cNvSpPr/>
          <p:nvPr/>
        </p:nvSpPr>
        <p:spPr>
          <a:xfrm>
            <a:off x="323528" y="1628800"/>
            <a:ext cx="3387466" cy="369332"/>
          </a:xfrm>
          <a:prstGeom prst="rect">
            <a:avLst/>
          </a:prstGeom>
        </p:spPr>
        <p:txBody>
          <a:bodyPr wrap="none">
            <a:spAutoFit/>
          </a:bodyPr>
          <a:lstStyle/>
          <a:p>
            <a:r>
              <a:rPr lang="en-US" altLang="zh-CN" kern="100" dirty="0" smtClean="0">
                <a:latin typeface="Times New Roman" panose="02020603050405020304" pitchFamily="18" charset="0"/>
                <a:ea typeface="宋体" panose="02010600030101010101" pitchFamily="2" charset="-122"/>
              </a:rPr>
              <a:t>[0]</a:t>
            </a:r>
            <a:r>
              <a:rPr lang="en-US" altLang="zh-CN" kern="100" baseline="-25000" dirty="0" smtClean="0">
                <a:latin typeface="Times New Roman" panose="02020603050405020304" pitchFamily="18" charset="0"/>
                <a:ea typeface="宋体" panose="02010600030101010101" pitchFamily="2" charset="-122"/>
              </a:rPr>
              <a:t>10</a:t>
            </a:r>
            <a:r>
              <a:rPr lang="en-US" altLang="zh-CN" kern="100" dirty="0" smtClean="0">
                <a:latin typeface="Times New Roman" panose="02020603050405020304" pitchFamily="18" charset="0"/>
                <a:ea typeface="宋体" panose="02010600030101010101" pitchFamily="2" charset="-122"/>
              </a:rPr>
              <a:t> unidirectional-ply &amp; Ф80mm</a:t>
            </a:r>
            <a:endParaRPr lang="zh-CN" altLang="en-US" dirty="0"/>
          </a:p>
        </p:txBody>
      </p:sp>
      <p:sp>
        <p:nvSpPr>
          <p:cNvPr id="21" name="矩形 20"/>
          <p:cNvSpPr/>
          <p:nvPr/>
        </p:nvSpPr>
        <p:spPr>
          <a:xfrm>
            <a:off x="4914661" y="2980422"/>
            <a:ext cx="1208985" cy="338554"/>
          </a:xfrm>
          <a:prstGeom prst="rect">
            <a:avLst/>
          </a:prstGeom>
          <a:solidFill>
            <a:schemeClr val="accent2">
              <a:lumMod val="40000"/>
              <a:lumOff val="6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Fiber failure</a:t>
            </a:r>
            <a:endParaRPr lang="zh-CN" altLang="en-US" sz="1600" dirty="0"/>
          </a:p>
        </p:txBody>
      </p:sp>
      <p:sp>
        <p:nvSpPr>
          <p:cNvPr id="22" name="矩形 21"/>
          <p:cNvSpPr/>
          <p:nvPr/>
        </p:nvSpPr>
        <p:spPr>
          <a:xfrm>
            <a:off x="4788024" y="4564598"/>
            <a:ext cx="1335622" cy="338554"/>
          </a:xfrm>
          <a:prstGeom prst="rect">
            <a:avLst/>
          </a:prstGeom>
          <a:solidFill>
            <a:schemeClr val="accent2">
              <a:lumMod val="40000"/>
              <a:lumOff val="6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Matrix failure</a:t>
            </a:r>
            <a:endParaRPr lang="zh-CN" altLang="en-US" sz="1600" dirty="0"/>
          </a:p>
        </p:txBody>
      </p:sp>
      <p:pic>
        <p:nvPicPr>
          <p:cNvPr id="24" name="图片 23" descr="QQ截图20161130095844"/>
          <p:cNvPicPr/>
          <p:nvPr/>
        </p:nvPicPr>
        <p:blipFill>
          <a:blip r:embed="rId6" cstate="print">
            <a:extLst>
              <a:ext uri="{28A0092B-C50C-407E-A947-70E740481C1C}">
                <a14:useLocalDpi xmlns:a14="http://schemas.microsoft.com/office/drawing/2010/main" val="0"/>
              </a:ext>
            </a:extLst>
          </a:blip>
          <a:stretch>
            <a:fillRect/>
          </a:stretch>
        </p:blipFill>
        <p:spPr>
          <a:xfrm>
            <a:off x="6516216" y="3003146"/>
            <a:ext cx="1944216" cy="1600900"/>
          </a:xfrm>
          <a:prstGeom prst="rect">
            <a:avLst/>
          </a:prstGeom>
        </p:spPr>
      </p:pic>
      <p:sp>
        <p:nvSpPr>
          <p:cNvPr id="25" name="矩形 24"/>
          <p:cNvSpPr/>
          <p:nvPr/>
        </p:nvSpPr>
        <p:spPr>
          <a:xfrm>
            <a:off x="251520" y="1230362"/>
            <a:ext cx="3518912" cy="369332"/>
          </a:xfrm>
          <a:prstGeom prst="rect">
            <a:avLst/>
          </a:prstGeom>
          <a:solidFill>
            <a:schemeClr val="tx2">
              <a:lumMod val="40000"/>
              <a:lumOff val="60000"/>
            </a:schemeClr>
          </a:solidFill>
        </p:spPr>
        <p:txBody>
          <a:bodyPr wrap="none">
            <a:spAutoFit/>
          </a:bodyPr>
          <a:lstStyle/>
          <a:p>
            <a:r>
              <a:rPr lang="en-US" altLang="zh-CN" dirty="0" smtClean="0">
                <a:solidFill>
                  <a:srgbClr val="FF0000"/>
                </a:solidFill>
                <a:latin typeface="Times New Roman" panose="02020603050405020304" pitchFamily="18" charset="0"/>
                <a:cs typeface="Times New Roman" panose="02020603050405020304" pitchFamily="18" charset="0"/>
              </a:rPr>
              <a:t>Failure </a:t>
            </a:r>
            <a:r>
              <a:rPr lang="en-US" altLang="zh-CN" dirty="0">
                <a:solidFill>
                  <a:srgbClr val="FF0000"/>
                </a:solidFill>
                <a:latin typeface="Times New Roman" panose="02020603050405020304" pitchFamily="18" charset="0"/>
                <a:cs typeface="Times New Roman" panose="02020603050405020304" pitchFamily="18" charset="0"/>
              </a:rPr>
              <a:t>mode and crack propagation</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video>
              <p:cMediaNode vol="80000">
                <p:cTn id="13" fill="hold" display="0">
                  <p:stCondLst>
                    <p:cond delay="indefinite"/>
                  </p:stCondLst>
                </p:cTn>
                <p:tgtEl>
                  <p:spTgt spid="1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2. Simulations (vii)</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pPr>
                <a:defRPr/>
              </a:pPr>
              <a:t>14</a:t>
            </a:fld>
            <a:endParaRPr lang="en-US" altLang="zh-CN" dirty="0"/>
          </a:p>
        </p:txBody>
      </p:sp>
      <p:sp>
        <p:nvSpPr>
          <p:cNvPr id="2" name="矩形 1"/>
          <p:cNvSpPr/>
          <p:nvPr/>
        </p:nvSpPr>
        <p:spPr>
          <a:xfrm>
            <a:off x="251520" y="1124744"/>
            <a:ext cx="2797561" cy="369332"/>
          </a:xfrm>
          <a:prstGeom prst="rect">
            <a:avLst/>
          </a:prstGeom>
        </p:spPr>
        <p:txBody>
          <a:bodyPr wrap="none">
            <a:spAutoFit/>
          </a:bodyPr>
          <a:lstStyle/>
          <a:p>
            <a:r>
              <a:rPr lang="en-US" altLang="zh-CN" kern="100" dirty="0" smtClean="0">
                <a:latin typeface="Times New Roman" panose="02020603050405020304" pitchFamily="18" charset="0"/>
                <a:ea typeface="宋体" panose="02010600030101010101" pitchFamily="2" charset="-122"/>
              </a:rPr>
              <a:t>[0/90]</a:t>
            </a:r>
            <a:r>
              <a:rPr lang="en-US" altLang="zh-CN" kern="100" baseline="-25000" dirty="0" smtClean="0">
                <a:latin typeface="Times New Roman" panose="02020603050405020304" pitchFamily="18" charset="0"/>
                <a:ea typeface="宋体" panose="02010600030101010101" pitchFamily="2" charset="-122"/>
              </a:rPr>
              <a:t>5</a:t>
            </a:r>
            <a:r>
              <a:rPr lang="en-US" altLang="zh-CN" kern="100" dirty="0" smtClean="0">
                <a:latin typeface="Times New Roman" panose="02020603050405020304" pitchFamily="18" charset="0"/>
                <a:ea typeface="宋体" panose="02010600030101010101" pitchFamily="2" charset="-122"/>
              </a:rPr>
              <a:t> cross-ply &amp; Ф80mm</a:t>
            </a:r>
            <a:endParaRPr lang="zh-CN" altLang="en-US" dirty="0"/>
          </a:p>
        </p:txBody>
      </p:sp>
      <p:pic>
        <p:nvPicPr>
          <p:cNvPr id="8" name="0-90-sc8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28069" y="1494845"/>
            <a:ext cx="3744290" cy="2582227"/>
          </a:xfrm>
          <a:prstGeom prst="rect">
            <a:avLst/>
          </a:prstGeom>
        </p:spPr>
      </p:pic>
      <p:sp>
        <p:nvSpPr>
          <p:cNvPr id="21" name="矩形 20"/>
          <p:cNvSpPr/>
          <p:nvPr/>
        </p:nvSpPr>
        <p:spPr>
          <a:xfrm>
            <a:off x="2978361" y="1915225"/>
            <a:ext cx="1075936" cy="307777"/>
          </a:xfrm>
          <a:prstGeom prst="rect">
            <a:avLst/>
          </a:prstGeom>
          <a:solidFill>
            <a:schemeClr val="accent2">
              <a:lumMod val="40000"/>
              <a:lumOff val="60000"/>
            </a:schemeClr>
          </a:solidFill>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Fiber failure</a:t>
            </a:r>
            <a:endParaRPr lang="zh-CN" altLang="en-US" sz="1400" dirty="0"/>
          </a:p>
        </p:txBody>
      </p:sp>
      <p:sp>
        <p:nvSpPr>
          <p:cNvPr id="22" name="矩形 21"/>
          <p:cNvSpPr/>
          <p:nvPr/>
        </p:nvSpPr>
        <p:spPr>
          <a:xfrm>
            <a:off x="2851724" y="3499401"/>
            <a:ext cx="1186543" cy="307777"/>
          </a:xfrm>
          <a:prstGeom prst="rect">
            <a:avLst/>
          </a:prstGeom>
          <a:solidFill>
            <a:schemeClr val="accent2">
              <a:lumMod val="40000"/>
              <a:lumOff val="60000"/>
            </a:schemeClr>
          </a:solidFill>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Matrix failure</a:t>
            </a:r>
            <a:endParaRPr lang="zh-CN" altLang="en-US" sz="1400" dirty="0"/>
          </a:p>
        </p:txBody>
      </p:sp>
      <p:pic>
        <p:nvPicPr>
          <p:cNvPr id="11" name="图片 10" descr="{CRAD0%XO7ORTLJSCMW_KPH"/>
          <p:cNvPicPr/>
          <p:nvPr/>
        </p:nvPicPr>
        <p:blipFill>
          <a:blip r:embed="rId8" cstate="print">
            <a:extLst>
              <a:ext uri="{28A0092B-C50C-407E-A947-70E740481C1C}">
                <a14:useLocalDpi xmlns:a14="http://schemas.microsoft.com/office/drawing/2010/main" val="0"/>
              </a:ext>
            </a:extLst>
          </a:blip>
          <a:stretch>
            <a:fillRect/>
          </a:stretch>
        </p:blipFill>
        <p:spPr>
          <a:xfrm>
            <a:off x="5472681" y="2996952"/>
            <a:ext cx="2803772" cy="2350442"/>
          </a:xfrm>
          <a:prstGeom prst="rect">
            <a:avLst/>
          </a:prstGeom>
        </p:spPr>
      </p:pic>
      <p:pic>
        <p:nvPicPr>
          <p:cNvPr id="12" name="0-90-90sc8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57158" y="4221088"/>
            <a:ext cx="3746980" cy="2390116"/>
          </a:xfrm>
          <a:prstGeom prst="rect">
            <a:avLst/>
          </a:prstGeom>
        </p:spPr>
      </p:pic>
      <p:sp>
        <p:nvSpPr>
          <p:cNvPr id="13" name="矩形 12"/>
          <p:cNvSpPr/>
          <p:nvPr/>
        </p:nvSpPr>
        <p:spPr>
          <a:xfrm>
            <a:off x="3028202" y="4775800"/>
            <a:ext cx="1075936" cy="307777"/>
          </a:xfrm>
          <a:prstGeom prst="rect">
            <a:avLst/>
          </a:prstGeom>
          <a:solidFill>
            <a:schemeClr val="accent2">
              <a:lumMod val="40000"/>
              <a:lumOff val="60000"/>
            </a:schemeClr>
          </a:solidFill>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Fiber failure</a:t>
            </a:r>
            <a:endParaRPr lang="zh-CN" altLang="en-US" sz="1400" dirty="0"/>
          </a:p>
        </p:txBody>
      </p:sp>
      <p:sp>
        <p:nvSpPr>
          <p:cNvPr id="14" name="矩形 13"/>
          <p:cNvSpPr/>
          <p:nvPr/>
        </p:nvSpPr>
        <p:spPr>
          <a:xfrm>
            <a:off x="2901565" y="6359976"/>
            <a:ext cx="1186543" cy="307777"/>
          </a:xfrm>
          <a:prstGeom prst="rect">
            <a:avLst/>
          </a:prstGeom>
          <a:solidFill>
            <a:schemeClr val="accent2">
              <a:lumMod val="40000"/>
              <a:lumOff val="60000"/>
            </a:schemeClr>
          </a:solidFill>
        </p:spPr>
        <p:txBody>
          <a:bodyPr wrap="none">
            <a:spAutoFit/>
          </a:bodyPr>
          <a:lstStyle/>
          <a:p>
            <a:r>
              <a:rPr lang="en-US" altLang="zh-CN" sz="1400" kern="100" dirty="0" smtClean="0">
                <a:latin typeface="Times New Roman" panose="02020603050405020304" pitchFamily="18" charset="0"/>
                <a:ea typeface="宋体" panose="02010600030101010101" pitchFamily="2" charset="-122"/>
              </a:rPr>
              <a:t>Matrix failure</a:t>
            </a:r>
            <a:endParaRPr lang="zh-CN" altLang="en-US" sz="1400" dirty="0"/>
          </a:p>
        </p:txBody>
      </p:sp>
      <mc:AlternateContent xmlns:mc="http://schemas.openxmlformats.org/markup-compatibility/2006" xmlns:a14="http://schemas.microsoft.com/office/drawing/2010/main">
        <mc:Choice Requires="a14">
          <p:sp>
            <p:nvSpPr>
              <p:cNvPr id="15" name="矩形 14"/>
              <p:cNvSpPr/>
              <p:nvPr/>
            </p:nvSpPr>
            <p:spPr>
              <a:xfrm>
                <a:off x="4148908" y="2692253"/>
                <a:ext cx="778803" cy="312586"/>
              </a:xfrm>
              <a:prstGeom prst="rect">
                <a:avLst/>
              </a:prstGeom>
              <a:solidFill>
                <a:schemeClr val="accent1">
                  <a:lumMod val="60000"/>
                  <a:lumOff val="40000"/>
                </a:schemeClr>
              </a:solidFill>
            </p:spPr>
            <p:txBody>
              <a:bodyPr wrap="none">
                <a:spAutoFit/>
              </a:bodyPr>
              <a:lstStyle/>
              <a:p>
                <a14:m>
                  <m:oMath xmlns:m="http://schemas.openxmlformats.org/officeDocument/2006/math">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oMath>
                </a14:m>
                <a:r>
                  <a:rPr lang="zh-CN" altLang="en-US" sz="1400" dirty="0" smtClean="0"/>
                  <a:t> </a:t>
                </a:r>
                <a:r>
                  <a:rPr lang="en-US" altLang="zh-CN" sz="1400" dirty="0" smtClean="0"/>
                  <a:t>layer</a:t>
                </a:r>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4148908" y="2692253"/>
                <a:ext cx="778803" cy="312586"/>
              </a:xfrm>
              <a:prstGeom prst="rect">
                <a:avLst/>
              </a:prstGeom>
              <a:blipFill>
                <a:blip r:embed="rId10"/>
                <a:stretch>
                  <a:fillRect t="-1961" r="-787"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148908" y="5403870"/>
                <a:ext cx="878189" cy="312586"/>
              </a:xfrm>
              <a:prstGeom prst="rect">
                <a:avLst/>
              </a:prstGeom>
              <a:solidFill>
                <a:schemeClr val="accent1">
                  <a:lumMod val="60000"/>
                  <a:lumOff val="40000"/>
                </a:schemeClr>
              </a:solidFill>
            </p:spPr>
            <p:txBody>
              <a:bodyPr wrap="none">
                <a:spAutoFit/>
              </a:bodyPr>
              <a:lstStyle/>
              <a:p>
                <a14:m>
                  <m:oMath xmlns:m="http://schemas.openxmlformats.org/officeDocument/2006/math">
                    <m:sSup>
                      <m:sSupPr>
                        <m:ctrlPr>
                          <a:rPr lang="en-US" altLang="zh-CN" sz="1400" i="1" smtClean="0">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rPr>
                          <m:t>9</m:t>
                        </m:r>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oMath>
                </a14:m>
                <a:r>
                  <a:rPr lang="zh-CN" altLang="en-US" sz="1400" dirty="0" smtClean="0"/>
                  <a:t> </a:t>
                </a:r>
                <a:r>
                  <a:rPr lang="en-US" altLang="zh-CN" sz="1400" dirty="0" smtClean="0"/>
                  <a:t>layer</a:t>
                </a:r>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4148908" y="5403870"/>
                <a:ext cx="878189" cy="312586"/>
              </a:xfrm>
              <a:prstGeom prst="rect">
                <a:avLst/>
              </a:prstGeom>
              <a:blipFill>
                <a:blip r:embed="rId11"/>
                <a:stretch>
                  <a:fillRect r="-694" b="-19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230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video>
              <p:cMediaNode vol="80000">
                <p:cTn id="19" fill="hold" display="0">
                  <p:stCondLst>
                    <p:cond delay="indefinite"/>
                  </p:stCondLst>
                </p:cTn>
                <p:tgtEl>
                  <p:spTgt spid="1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2. Simulations (viii)</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2" name="矩形 1"/>
              <p:cNvSpPr/>
              <p:nvPr/>
            </p:nvSpPr>
            <p:spPr>
              <a:xfrm>
                <a:off x="107504" y="1184253"/>
                <a:ext cx="2868093" cy="369332"/>
              </a:xfrm>
              <a:prstGeom prst="rect">
                <a:avLst/>
              </a:prstGeom>
            </p:spPr>
            <p:txBody>
              <a:bodyPr wrap="none">
                <a:spAutoFit/>
              </a:bodyPr>
              <a:lstStyle/>
              <a:p>
                <a:r>
                  <a:rPr lang="en-US" altLang="zh-CN" kern="100" dirty="0" smtClean="0">
                    <a:latin typeface="Times New Roman" panose="02020603050405020304" pitchFamily="18" charset="0"/>
                    <a:ea typeface="宋体" panose="02010600030101010101" pitchFamily="2" charset="-122"/>
                  </a:rPr>
                  <a:t>[</a:t>
                </a:r>
                <a14:m>
                  <m:oMath xmlns:m="http://schemas.openxmlformats.org/officeDocument/2006/math">
                    <m:r>
                      <a:rPr lang="en-US" altLang="zh-CN" i="1">
                        <a:solidFill>
                          <a:schemeClr val="tx1">
                            <a:lumMod val="95000"/>
                            <a:lumOff val="5000"/>
                          </a:schemeClr>
                        </a:solidFill>
                        <a:latin typeface="Cambria Math" panose="02040503050406030204" pitchFamily="18" charset="0"/>
                        <a:ea typeface="Cambria Math" panose="02040503050406030204" pitchFamily="18" charset="0"/>
                      </a:rPr>
                      <m:t>± </m:t>
                    </m:r>
                  </m:oMath>
                </a14:m>
                <a:r>
                  <a:rPr lang="en-US" altLang="zh-CN" kern="100" dirty="0" smtClean="0">
                    <a:latin typeface="Times New Roman" panose="02020603050405020304" pitchFamily="18" charset="0"/>
                    <a:ea typeface="宋体" panose="02010600030101010101" pitchFamily="2" charset="-122"/>
                  </a:rPr>
                  <a:t>45]</a:t>
                </a:r>
                <a:r>
                  <a:rPr lang="en-US" altLang="zh-CN" kern="100" baseline="-25000" dirty="0" smtClean="0">
                    <a:latin typeface="Times New Roman" panose="02020603050405020304" pitchFamily="18" charset="0"/>
                    <a:ea typeface="宋体" panose="02010600030101010101" pitchFamily="2" charset="-122"/>
                  </a:rPr>
                  <a:t>5</a:t>
                </a:r>
                <a:r>
                  <a:rPr lang="en-US" altLang="zh-CN" kern="100" dirty="0" smtClean="0">
                    <a:latin typeface="Times New Roman" panose="02020603050405020304" pitchFamily="18" charset="0"/>
                    <a:ea typeface="宋体" panose="02010600030101010101" pitchFamily="2" charset="-122"/>
                  </a:rPr>
                  <a:t> angle-ply &amp; Ф80mm</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107504" y="1184253"/>
                <a:ext cx="2868093" cy="369332"/>
              </a:xfrm>
              <a:prstGeom prst="rect">
                <a:avLst/>
              </a:prstGeom>
              <a:blipFill>
                <a:blip r:embed="rId5"/>
                <a:stretch>
                  <a:fillRect l="-1915" t="-8197" r="-851" b="-24590"/>
                </a:stretch>
              </a:blipFill>
            </p:spPr>
            <p:txBody>
              <a:bodyPr/>
              <a:lstStyle/>
              <a:p>
                <a:r>
                  <a:rPr lang="zh-CN" altLang="en-US">
                    <a:noFill/>
                  </a:rPr>
                  <a:t> </a:t>
                </a:r>
              </a:p>
            </p:txBody>
          </p:sp>
        </mc:Fallback>
      </mc:AlternateContent>
      <p:pic>
        <p:nvPicPr>
          <p:cNvPr id="9" name="45-sc8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5056" y="1749872"/>
            <a:ext cx="5354320" cy="3415030"/>
          </a:xfrm>
          <a:prstGeom prst="rect">
            <a:avLst/>
          </a:prstGeom>
        </p:spPr>
      </p:pic>
      <p:sp>
        <p:nvSpPr>
          <p:cNvPr id="21" name="矩形 20"/>
          <p:cNvSpPr/>
          <p:nvPr/>
        </p:nvSpPr>
        <p:spPr>
          <a:xfrm>
            <a:off x="4371127" y="2636912"/>
            <a:ext cx="1208985" cy="338554"/>
          </a:xfrm>
          <a:prstGeom prst="rect">
            <a:avLst/>
          </a:prstGeom>
          <a:solidFill>
            <a:schemeClr val="accent2">
              <a:lumMod val="40000"/>
              <a:lumOff val="6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Fiber failure</a:t>
            </a:r>
            <a:endParaRPr lang="zh-CN" altLang="en-US" sz="1600" dirty="0"/>
          </a:p>
        </p:txBody>
      </p:sp>
      <p:sp>
        <p:nvSpPr>
          <p:cNvPr id="22" name="矩形 21"/>
          <p:cNvSpPr/>
          <p:nvPr/>
        </p:nvSpPr>
        <p:spPr>
          <a:xfrm>
            <a:off x="4244490" y="4221088"/>
            <a:ext cx="1335622" cy="338554"/>
          </a:xfrm>
          <a:prstGeom prst="rect">
            <a:avLst/>
          </a:prstGeom>
          <a:solidFill>
            <a:schemeClr val="accent2">
              <a:lumMod val="40000"/>
              <a:lumOff val="6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Matrix failure</a:t>
            </a:r>
            <a:endParaRPr lang="zh-CN" altLang="en-US" sz="1600" dirty="0"/>
          </a:p>
        </p:txBody>
      </p:sp>
      <p:pic>
        <p:nvPicPr>
          <p:cNvPr id="10" name="图片 9" descr="}HSH[O6J}RJ$QJ3]}MPMMUG"/>
          <p:cNvPicPr/>
          <p:nvPr/>
        </p:nvPicPr>
        <p:blipFill>
          <a:blip r:embed="rId7" cstate="print">
            <a:extLst>
              <a:ext uri="{28A0092B-C50C-407E-A947-70E740481C1C}">
                <a14:useLocalDpi xmlns:a14="http://schemas.microsoft.com/office/drawing/2010/main" val="0"/>
              </a:ext>
            </a:extLst>
          </a:blip>
          <a:stretch>
            <a:fillRect/>
          </a:stretch>
        </p:blipFill>
        <p:spPr>
          <a:xfrm>
            <a:off x="6012160" y="2678658"/>
            <a:ext cx="1944216" cy="1711707"/>
          </a:xfrm>
          <a:prstGeom prst="rect">
            <a:avLst/>
          </a:prstGeom>
        </p:spPr>
      </p:pic>
    </p:spTree>
    <p:extLst>
      <p:ext uri="{BB962C8B-B14F-4D97-AF65-F5344CB8AC3E}">
        <p14:creationId xmlns:p14="http://schemas.microsoft.com/office/powerpoint/2010/main" val="75616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bwMode="auto">
          <a:xfrm>
            <a:off x="1462218" y="3437204"/>
            <a:ext cx="6062110" cy="624132"/>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98" name="Rectangle 2"/>
          <p:cNvSpPr>
            <a:spLocks noGrp="1" noChangeArrowheads="1"/>
          </p:cNvSpPr>
          <p:nvPr>
            <p:ph type="title"/>
          </p:nvPr>
        </p:nvSpPr>
        <p:spPr>
          <a:xfrm>
            <a:off x="457200" y="353997"/>
            <a:ext cx="8229600" cy="788987"/>
          </a:xfrm>
        </p:spPr>
        <p:txBody>
          <a:bodyPr/>
          <a:lstStyle/>
          <a:p>
            <a:pPr eaLnBrk="1" hangingPunct="1"/>
            <a:r>
              <a:rPr lang="en-US" altLang="zh-CN" dirty="0" smtClean="0">
                <a:latin typeface="+mj-lt"/>
                <a:ea typeface="黑体" pitchFamily="49" charset="-122"/>
              </a:rPr>
              <a:t>Contents</a:t>
            </a:r>
            <a:endParaRPr lang="zh-CN" altLang="en-US" dirty="0" smtClean="0">
              <a:latin typeface="+mj-lt"/>
              <a:ea typeface="黑体" pitchFamily="49" charset="-122"/>
            </a:endParaRPr>
          </a:p>
        </p:txBody>
      </p:sp>
      <p:sp>
        <p:nvSpPr>
          <p:cNvPr id="3" name="灯片编号占位符 2"/>
          <p:cNvSpPr>
            <a:spLocks noGrp="1"/>
          </p:cNvSpPr>
          <p:nvPr>
            <p:ph type="sldNum" sz="quarter" idx="12"/>
          </p:nvPr>
        </p:nvSpPr>
        <p:spPr/>
        <p:txBody>
          <a:bodyPr/>
          <a:lstStyle/>
          <a:p>
            <a:pPr>
              <a:defRPr/>
            </a:pPr>
            <a:fld id="{05E6B7BB-EB50-41D2-AA8D-864F4C24E0AE}" type="slidenum">
              <a:rPr lang="en-US" altLang="zh-CN" smtClean="0"/>
              <a:pPr>
                <a:defRPr/>
              </a:pPr>
              <a:t>16</a:t>
            </a:fld>
            <a:endParaRPr lang="en-US" altLang="zh-CN"/>
          </a:p>
        </p:txBody>
      </p:sp>
      <p:grpSp>
        <p:nvGrpSpPr>
          <p:cNvPr id="2" name="Group 2"/>
          <p:cNvGrpSpPr>
            <a:grpSpLocks/>
          </p:cNvGrpSpPr>
          <p:nvPr/>
        </p:nvGrpSpPr>
        <p:grpSpPr bwMode="auto">
          <a:xfrm>
            <a:off x="928818" y="1384580"/>
            <a:ext cx="762000" cy="665162"/>
            <a:chOff x="1110" y="2656"/>
            <a:chExt cx="1549" cy="1351"/>
          </a:xfrm>
        </p:grpSpPr>
        <p:sp>
          <p:nvSpPr>
            <p:cNvPr id="34" name="AutoShape 3"/>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5" name="AutoShape 4"/>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6" name="AutoShape 5"/>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 name="Group 6"/>
          <p:cNvGrpSpPr>
            <a:grpSpLocks/>
          </p:cNvGrpSpPr>
          <p:nvPr/>
        </p:nvGrpSpPr>
        <p:grpSpPr bwMode="auto">
          <a:xfrm>
            <a:off x="928818" y="2354580"/>
            <a:ext cx="762000" cy="665162"/>
            <a:chOff x="3174" y="2656"/>
            <a:chExt cx="1549" cy="1351"/>
          </a:xfrm>
        </p:grpSpPr>
        <p:sp>
          <p:nvSpPr>
            <p:cNvPr id="38" name="AutoShape 7"/>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9" name="AutoShape 8"/>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9"/>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1" name="Line 10"/>
          <p:cNvSpPr>
            <a:spLocks noChangeShapeType="1"/>
          </p:cNvSpPr>
          <p:nvPr/>
        </p:nvSpPr>
        <p:spPr bwMode="auto">
          <a:xfrm flipV="1">
            <a:off x="1462218" y="2048240"/>
            <a:ext cx="6062110" cy="12608"/>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Text Box 11"/>
          <p:cNvSpPr txBox="1">
            <a:spLocks noChangeArrowheads="1"/>
          </p:cNvSpPr>
          <p:nvPr/>
        </p:nvSpPr>
        <p:spPr bwMode="auto">
          <a:xfrm>
            <a:off x="1919418" y="1537628"/>
            <a:ext cx="2141933" cy="523220"/>
          </a:xfrm>
          <a:prstGeom prst="rect">
            <a:avLst/>
          </a:prstGeom>
          <a:noFill/>
          <a:ln w="9525" algn="ctr">
            <a:noFill/>
            <a:miter lim="800000"/>
            <a:headEnd/>
            <a:tailEnd/>
          </a:ln>
        </p:spPr>
        <p:txBody>
          <a:bodyPr wrap="none">
            <a:spAutoFit/>
          </a:bodyPr>
          <a:lstStyle/>
          <a:p>
            <a:pPr lvl="0" fontAlgn="auto">
              <a:spcBef>
                <a:spcPts val="0"/>
              </a:spcBef>
              <a:spcAft>
                <a:spcPts val="0"/>
              </a:spcAft>
            </a:pPr>
            <a:r>
              <a:rPr lang="en-US" altLang="zh-CN" sz="2800" b="1" kern="0" dirty="0">
                <a:solidFill>
                  <a:srgbClr val="0070C0"/>
                </a:solidFill>
                <a:latin typeface="Times New Roman" pitchFamily="18" charset="0"/>
                <a:ea typeface="微软雅黑" pitchFamily="34" charset="-122"/>
                <a:cs typeface="Times New Roman" pitchFamily="18" charset="0"/>
              </a:rPr>
              <a:t>Introduction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43" name="Text Box 12"/>
          <p:cNvSpPr txBox="1">
            <a:spLocks noChangeArrowheads="1"/>
          </p:cNvSpPr>
          <p:nvPr/>
        </p:nvSpPr>
        <p:spPr bwMode="gray">
          <a:xfrm>
            <a:off x="1125668" y="148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44" name="Line 13"/>
          <p:cNvSpPr>
            <a:spLocks noChangeShapeType="1"/>
          </p:cNvSpPr>
          <p:nvPr/>
        </p:nvSpPr>
        <p:spPr bwMode="auto">
          <a:xfrm>
            <a:off x="1538418" y="3068960"/>
            <a:ext cx="5985910" cy="32404"/>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5"/>
          <p:cNvSpPr txBox="1">
            <a:spLocks noChangeArrowheads="1"/>
          </p:cNvSpPr>
          <p:nvPr/>
        </p:nvSpPr>
        <p:spPr bwMode="gray">
          <a:xfrm>
            <a:off x="1125668" y="245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5" name="Group 16"/>
          <p:cNvGrpSpPr>
            <a:grpSpLocks/>
          </p:cNvGrpSpPr>
          <p:nvPr/>
        </p:nvGrpSpPr>
        <p:grpSpPr bwMode="auto">
          <a:xfrm>
            <a:off x="928818" y="3356992"/>
            <a:ext cx="762000" cy="665162"/>
            <a:chOff x="1110" y="2656"/>
            <a:chExt cx="1549" cy="1351"/>
          </a:xfrm>
        </p:grpSpPr>
        <p:sp>
          <p:nvSpPr>
            <p:cNvPr id="48" name="AutoShape 17"/>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18"/>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0" name="AutoShape 19"/>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6" name="Group 20"/>
          <p:cNvGrpSpPr>
            <a:grpSpLocks/>
          </p:cNvGrpSpPr>
          <p:nvPr/>
        </p:nvGrpSpPr>
        <p:grpSpPr bwMode="auto">
          <a:xfrm>
            <a:off x="928818" y="5284688"/>
            <a:ext cx="762000" cy="665162"/>
            <a:chOff x="3174" y="2656"/>
            <a:chExt cx="1549" cy="1351"/>
          </a:xfrm>
        </p:grpSpPr>
        <p:sp>
          <p:nvSpPr>
            <p:cNvPr id="52"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3"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4"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5" name="Line 24"/>
          <p:cNvSpPr>
            <a:spLocks noChangeShapeType="1"/>
          </p:cNvSpPr>
          <p:nvPr/>
        </p:nvSpPr>
        <p:spPr bwMode="auto">
          <a:xfrm>
            <a:off x="1462218" y="4071364"/>
            <a:ext cx="6062110" cy="50642"/>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Text Box 26"/>
          <p:cNvSpPr txBox="1">
            <a:spLocks noChangeArrowheads="1"/>
          </p:cNvSpPr>
          <p:nvPr/>
        </p:nvSpPr>
        <p:spPr bwMode="gray">
          <a:xfrm>
            <a:off x="1125668" y="3455417"/>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FFFFFF"/>
                </a:solidFill>
                <a:effectLst/>
                <a:uLnTx/>
                <a:uFillTx/>
              </a:rPr>
              <a:t>3</a:t>
            </a:r>
          </a:p>
        </p:txBody>
      </p:sp>
      <p:sp>
        <p:nvSpPr>
          <p:cNvPr id="58" name="Line 27"/>
          <p:cNvSpPr>
            <a:spLocks noChangeShapeType="1"/>
          </p:cNvSpPr>
          <p:nvPr/>
        </p:nvSpPr>
        <p:spPr bwMode="auto">
          <a:xfrm>
            <a:off x="1614618" y="5999062"/>
            <a:ext cx="5837702" cy="5562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Text Box 29"/>
          <p:cNvSpPr txBox="1">
            <a:spLocks noChangeArrowheads="1"/>
          </p:cNvSpPr>
          <p:nvPr/>
        </p:nvSpPr>
        <p:spPr bwMode="gray">
          <a:xfrm>
            <a:off x="1125668" y="5383113"/>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61" name="Text Box 11"/>
          <p:cNvSpPr txBox="1">
            <a:spLocks noChangeArrowheads="1"/>
          </p:cNvSpPr>
          <p:nvPr/>
        </p:nvSpPr>
        <p:spPr bwMode="auto">
          <a:xfrm>
            <a:off x="1916901" y="2474302"/>
            <a:ext cx="3796232"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Numerical Simulations </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62" name="Text Box 11"/>
          <p:cNvSpPr txBox="1">
            <a:spLocks noChangeArrowheads="1"/>
          </p:cNvSpPr>
          <p:nvPr/>
        </p:nvSpPr>
        <p:spPr bwMode="auto">
          <a:xfrm>
            <a:off x="1886426" y="3409836"/>
            <a:ext cx="6285974"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Experiments</a:t>
            </a:r>
            <a:endParaRPr lang="zh-CN" altLang="en-US" sz="2800" b="1" kern="0" dirty="0" smtClean="0">
              <a:solidFill>
                <a:srgbClr val="0070C0"/>
              </a:solidFill>
              <a:latin typeface="Times New Roman" pitchFamily="18" charset="0"/>
              <a:ea typeface="微软雅黑" pitchFamily="34" charset="-122"/>
              <a:cs typeface="Times New Roman" pitchFamily="18" charset="0"/>
            </a:endParaRPr>
          </a:p>
        </p:txBody>
      </p:sp>
      <p:sp>
        <p:nvSpPr>
          <p:cNvPr id="63" name="Text Box 11"/>
          <p:cNvSpPr txBox="1">
            <a:spLocks noChangeArrowheads="1"/>
          </p:cNvSpPr>
          <p:nvPr/>
        </p:nvSpPr>
        <p:spPr bwMode="auto">
          <a:xfrm>
            <a:off x="1919418" y="5426630"/>
            <a:ext cx="2040943"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Conclusions</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grpSp>
        <p:nvGrpSpPr>
          <p:cNvPr id="32" name="Group 20"/>
          <p:cNvGrpSpPr>
            <a:grpSpLocks/>
          </p:cNvGrpSpPr>
          <p:nvPr/>
        </p:nvGrpSpPr>
        <p:grpSpPr bwMode="auto">
          <a:xfrm>
            <a:off x="899592" y="4365104"/>
            <a:ext cx="762000" cy="665162"/>
            <a:chOff x="3174" y="2656"/>
            <a:chExt cx="1549" cy="1351"/>
          </a:xfrm>
        </p:grpSpPr>
        <p:sp>
          <p:nvSpPr>
            <p:cNvPr id="33"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7"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5"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7" name="Line 27"/>
          <p:cNvSpPr>
            <a:spLocks noChangeShapeType="1"/>
          </p:cNvSpPr>
          <p:nvPr/>
        </p:nvSpPr>
        <p:spPr bwMode="auto">
          <a:xfrm>
            <a:off x="1585392" y="5079478"/>
            <a:ext cx="5866928" cy="3967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29"/>
          <p:cNvSpPr txBox="1">
            <a:spLocks noChangeArrowheads="1"/>
          </p:cNvSpPr>
          <p:nvPr/>
        </p:nvSpPr>
        <p:spPr bwMode="gray">
          <a:xfrm>
            <a:off x="1096442" y="4463529"/>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56" name="Text Box 11"/>
          <p:cNvSpPr txBox="1">
            <a:spLocks noChangeArrowheads="1"/>
          </p:cNvSpPr>
          <p:nvPr/>
        </p:nvSpPr>
        <p:spPr bwMode="auto">
          <a:xfrm>
            <a:off x="1890192" y="4507046"/>
            <a:ext cx="3757760"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Results and discussion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474741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bwMode="auto">
          <a:xfrm>
            <a:off x="0" y="4377025"/>
            <a:ext cx="8316415" cy="2465889"/>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6" name="圆角矩形 25"/>
          <p:cNvSpPr/>
          <p:nvPr/>
        </p:nvSpPr>
        <p:spPr bwMode="auto">
          <a:xfrm>
            <a:off x="10858" y="1190464"/>
            <a:ext cx="8089535" cy="3173468"/>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122" name="Rectangle 2"/>
          <p:cNvSpPr>
            <a:spLocks noGrp="1" noChangeArrowheads="1"/>
          </p:cNvSpPr>
          <p:nvPr>
            <p:ph type="title"/>
          </p:nvPr>
        </p:nvSpPr>
        <p:spPr>
          <a:xfrm>
            <a:off x="357158" y="492112"/>
            <a:ext cx="4857784" cy="725982"/>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3. Experiments (</a:t>
            </a:r>
            <a:r>
              <a:rPr lang="en-US" altLang="zh-CN" sz="2800" dirty="0" err="1" smtClean="0">
                <a:latin typeface="+mj-lt"/>
                <a:ea typeface="黑体" pitchFamily="2" charset="-122"/>
                <a:cs typeface="Times New Roman" pitchFamily="18" charset="0"/>
              </a:rPr>
              <a:t>i</a:t>
            </a:r>
            <a:r>
              <a:rPr lang="en-US" altLang="zh-CN" sz="2800" dirty="0" smtClean="0">
                <a:latin typeface="+mj-lt"/>
                <a:ea typeface="黑体" pitchFamily="2" charset="-122"/>
                <a:cs typeface="Times New Roman" pitchFamily="18" charset="0"/>
              </a:rPr>
              <a:t>)</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pPr>
                <a:defRPr/>
              </a:pPr>
              <a:t>17</a:t>
            </a:fld>
            <a:endParaRPr lang="en-US" altLang="zh-CN" dirty="0"/>
          </a:p>
        </p:txBody>
      </p:sp>
      <p:sp>
        <p:nvSpPr>
          <p:cNvPr id="7" name="矩形 6"/>
          <p:cNvSpPr/>
          <p:nvPr/>
        </p:nvSpPr>
        <p:spPr>
          <a:xfrm>
            <a:off x="323528" y="4365104"/>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8" name="矩形 7"/>
          <p:cNvSpPr/>
          <p:nvPr/>
        </p:nvSpPr>
        <p:spPr>
          <a:xfrm>
            <a:off x="179512" y="1124744"/>
            <a:ext cx="1960793" cy="369332"/>
          </a:xfrm>
          <a:prstGeom prst="rect">
            <a:avLst/>
          </a:prstGeom>
        </p:spPr>
        <p:txBody>
          <a:bodyPr wrap="none">
            <a:spAutoFit/>
          </a:bodyPr>
          <a:lstStyle/>
          <a:p>
            <a:r>
              <a:rPr lang="en-US" altLang="zh-CN" dirty="0" smtClean="0">
                <a:solidFill>
                  <a:srgbClr val="FF0000"/>
                </a:solidFill>
                <a:latin typeface="Times New Roman" panose="02020603050405020304" pitchFamily="18" charset="0"/>
                <a:cs typeface="Times New Roman" panose="02020603050405020304" pitchFamily="18" charset="0"/>
              </a:rPr>
              <a:t>Experiment system</a:t>
            </a:r>
            <a:endParaRPr lang="zh-CN" altLang="en-US" dirty="0">
              <a:solidFill>
                <a:srgbClr val="FF0000"/>
              </a:solidFill>
            </a:endParaRPr>
          </a:p>
        </p:txBody>
      </p:sp>
      <p:sp>
        <p:nvSpPr>
          <p:cNvPr id="9" name="矩形 8"/>
          <p:cNvSpPr/>
          <p:nvPr/>
        </p:nvSpPr>
        <p:spPr>
          <a:xfrm>
            <a:off x="214082" y="6459608"/>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17" name="矩形 16"/>
          <p:cNvSpPr/>
          <p:nvPr/>
        </p:nvSpPr>
        <p:spPr>
          <a:xfrm>
            <a:off x="6165755" y="1284532"/>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mc:AlternateContent xmlns:mc="http://schemas.openxmlformats.org/markup-compatibility/2006" xmlns:a14="http://schemas.microsoft.com/office/drawing/2010/main">
        <mc:Choice Requires="a14">
          <p:sp>
            <p:nvSpPr>
              <p:cNvPr id="18" name="矩形 17"/>
              <p:cNvSpPr/>
              <p:nvPr/>
            </p:nvSpPr>
            <p:spPr>
              <a:xfrm>
                <a:off x="6183200" y="256080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6183200" y="2560809"/>
                <a:ext cx="1699713" cy="3647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183200" y="168594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6183200" y="1685947"/>
                <a:ext cx="1750987" cy="365036"/>
              </a:xfrm>
              <a:prstGeom prst="rect">
                <a:avLst/>
              </a:prstGeom>
              <a:blipFill>
                <a:blip r:embed="rId4"/>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183200" y="211799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6183200" y="2117996"/>
                <a:ext cx="1788366" cy="364715"/>
              </a:xfrm>
              <a:prstGeom prst="rect">
                <a:avLst/>
              </a:prstGeom>
              <a:blipFill>
                <a:blip r:embed="rId5"/>
                <a:stretch>
                  <a:fillRect b="-5000"/>
                </a:stretch>
              </a:blipFill>
            </p:spPr>
            <p:txBody>
              <a:bodyPr/>
              <a:lstStyle/>
              <a:p>
                <a:r>
                  <a:rPr lang="zh-CN" altLang="en-US">
                    <a:noFill/>
                  </a:rPr>
                  <a:t> </a:t>
                </a:r>
              </a:p>
            </p:txBody>
          </p:sp>
        </mc:Fallback>
      </mc:AlternateContent>
      <p:sp>
        <p:nvSpPr>
          <p:cNvPr id="21" name="矩形 20"/>
          <p:cNvSpPr/>
          <p:nvPr/>
        </p:nvSpPr>
        <p:spPr>
          <a:xfrm>
            <a:off x="4051300" y="3882534"/>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22" name="矩形 21"/>
          <p:cNvSpPr/>
          <p:nvPr/>
        </p:nvSpPr>
        <p:spPr>
          <a:xfrm>
            <a:off x="4283968" y="4086364"/>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矩形 22"/>
          <p:cNvSpPr/>
          <p:nvPr/>
        </p:nvSpPr>
        <p:spPr>
          <a:xfrm>
            <a:off x="4427984" y="4677239"/>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24" name="矩形 23"/>
          <p:cNvSpPr/>
          <p:nvPr/>
        </p:nvSpPr>
        <p:spPr>
          <a:xfrm>
            <a:off x="4660210" y="5088086"/>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矩形 24"/>
              <p:cNvSpPr/>
              <p:nvPr/>
            </p:nvSpPr>
            <p:spPr>
              <a:xfrm>
                <a:off x="6183200" y="299285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25" name="矩形 24"/>
              <p:cNvSpPr>
                <a:spLocks noRot="1" noChangeAspect="1" noMove="1" noResize="1" noEditPoints="1" noAdjustHandles="1" noChangeArrowheads="1" noChangeShapeType="1" noTextEdit="1"/>
              </p:cNvSpPr>
              <p:nvPr/>
            </p:nvSpPr>
            <p:spPr>
              <a:xfrm>
                <a:off x="6183200" y="2992857"/>
                <a:ext cx="1788366" cy="580159"/>
              </a:xfrm>
              <a:prstGeom prst="rect">
                <a:avLst/>
              </a:prstGeom>
              <a:blipFill>
                <a:blip r:embed="rId6"/>
                <a:stretch>
                  <a:fillRect b="-4211"/>
                </a:stretch>
              </a:blipFill>
            </p:spPr>
            <p:txBody>
              <a:bodyPr/>
              <a:lstStyle/>
              <a:p>
                <a:r>
                  <a:rPr lang="zh-CN" altLang="en-US">
                    <a:noFill/>
                  </a:rPr>
                  <a:t> </a:t>
                </a:r>
              </a:p>
            </p:txBody>
          </p:sp>
        </mc:Fallback>
      </mc:AlternateContent>
      <p:pic>
        <p:nvPicPr>
          <p:cNvPr id="10" name="图片 9"/>
          <p:cNvPicPr>
            <a:picLocks noChangeAspect="1"/>
          </p:cNvPicPr>
          <p:nvPr/>
        </p:nvPicPr>
        <p:blipFill>
          <a:blip r:embed="rId7"/>
          <a:stretch>
            <a:fillRect/>
          </a:stretch>
        </p:blipFill>
        <p:spPr>
          <a:xfrm>
            <a:off x="395536" y="4733786"/>
            <a:ext cx="1187240" cy="1656834"/>
          </a:xfrm>
          <a:prstGeom prst="rect">
            <a:avLst/>
          </a:prstGeom>
        </p:spPr>
      </p:pic>
      <p:pic>
        <p:nvPicPr>
          <p:cNvPr id="11" name="图片 10"/>
          <p:cNvPicPr>
            <a:picLocks noChangeAspect="1"/>
          </p:cNvPicPr>
          <p:nvPr/>
        </p:nvPicPr>
        <p:blipFill>
          <a:blip r:embed="rId8"/>
          <a:stretch>
            <a:fillRect/>
          </a:stretch>
        </p:blipFill>
        <p:spPr>
          <a:xfrm>
            <a:off x="1691680" y="4733786"/>
            <a:ext cx="1210601" cy="1651703"/>
          </a:xfrm>
          <a:prstGeom prst="rect">
            <a:avLst/>
          </a:prstGeom>
        </p:spPr>
      </p:pic>
      <p:pic>
        <p:nvPicPr>
          <p:cNvPr id="13" name="图片 12"/>
          <p:cNvPicPr>
            <a:picLocks noChangeAspect="1"/>
          </p:cNvPicPr>
          <p:nvPr/>
        </p:nvPicPr>
        <p:blipFill>
          <a:blip r:embed="rId9"/>
          <a:stretch>
            <a:fillRect/>
          </a:stretch>
        </p:blipFill>
        <p:spPr>
          <a:xfrm>
            <a:off x="3038255" y="4739065"/>
            <a:ext cx="1208719" cy="1674996"/>
          </a:xfrm>
          <a:prstGeom prst="rect">
            <a:avLst/>
          </a:prstGeom>
        </p:spPr>
      </p:pic>
      <p:pic>
        <p:nvPicPr>
          <p:cNvPr id="2" name="图片 1"/>
          <p:cNvPicPr>
            <a:picLocks noChangeAspect="1"/>
          </p:cNvPicPr>
          <p:nvPr/>
        </p:nvPicPr>
        <p:blipFill>
          <a:blip r:embed="rId10"/>
          <a:stretch>
            <a:fillRect/>
          </a:stretch>
        </p:blipFill>
        <p:spPr>
          <a:xfrm>
            <a:off x="212210" y="1436455"/>
            <a:ext cx="3783726" cy="2934610"/>
          </a:xfrm>
          <a:prstGeom prst="rect">
            <a:avLst/>
          </a:prstGeom>
        </p:spPr>
      </p:pic>
      <p:sp>
        <p:nvSpPr>
          <p:cNvPr id="29" name="矩形 28"/>
          <p:cNvSpPr/>
          <p:nvPr/>
        </p:nvSpPr>
        <p:spPr>
          <a:xfrm>
            <a:off x="3995936" y="1179972"/>
            <a:ext cx="2082621"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Strain gauges sketch</a:t>
            </a:r>
            <a:endParaRPr lang="zh-CN" altLang="en-US" dirty="0"/>
          </a:p>
        </p:txBody>
      </p:sp>
      <p:pic>
        <p:nvPicPr>
          <p:cNvPr id="5" name="图片 4"/>
          <p:cNvPicPr>
            <a:picLocks noChangeAspect="1"/>
          </p:cNvPicPr>
          <p:nvPr/>
        </p:nvPicPr>
        <p:blipFill>
          <a:blip r:embed="rId11"/>
          <a:stretch>
            <a:fillRect/>
          </a:stretch>
        </p:blipFill>
        <p:spPr>
          <a:xfrm>
            <a:off x="4195316" y="1494231"/>
            <a:ext cx="1739225" cy="2397310"/>
          </a:xfrm>
          <a:prstGeom prst="rect">
            <a:avLst/>
          </a:prstGeom>
        </p:spPr>
      </p:pic>
    </p:spTree>
    <p:extLst>
      <p:ext uri="{BB962C8B-B14F-4D97-AF65-F5344CB8AC3E}">
        <p14:creationId xmlns:p14="http://schemas.microsoft.com/office/powerpoint/2010/main" val="3546305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 y="1988840"/>
            <a:ext cx="6147070" cy="4469603"/>
          </a:xfrm>
          <a:prstGeom prst="rect">
            <a:avLst/>
          </a:prstGeom>
        </p:spPr>
      </p:pic>
      <p:sp>
        <p:nvSpPr>
          <p:cNvPr id="5122" name="Rectangle 2"/>
          <p:cNvSpPr>
            <a:spLocks noGrp="1" noChangeArrowheads="1"/>
          </p:cNvSpPr>
          <p:nvPr>
            <p:ph type="title"/>
          </p:nvPr>
        </p:nvSpPr>
        <p:spPr>
          <a:xfrm>
            <a:off x="357158" y="492112"/>
            <a:ext cx="4857784" cy="717850"/>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3. Experiments (ii)</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409247" y="6237312"/>
            <a:ext cx="442392" cy="457200"/>
          </a:xfrm>
        </p:spPr>
        <p:txBody>
          <a:bodyPr/>
          <a:lstStyle/>
          <a:p>
            <a:pPr>
              <a:defRPr/>
            </a:pPr>
            <a:fld id="{846B4C44-8256-4B19-ACAC-87BF490EACA2}" type="slidenum">
              <a:rPr lang="en-US" altLang="zh-CN" smtClean="0"/>
              <a:pPr>
                <a:defRPr/>
              </a:pPr>
              <a:t>18</a:t>
            </a:fld>
            <a:endParaRPr lang="en-US" altLang="zh-CN" dirty="0"/>
          </a:p>
        </p:txBody>
      </p:sp>
      <p:sp>
        <p:nvSpPr>
          <p:cNvPr id="15" name="矩形 14"/>
          <p:cNvSpPr/>
          <p:nvPr/>
        </p:nvSpPr>
        <p:spPr>
          <a:xfrm>
            <a:off x="68639" y="1209961"/>
            <a:ext cx="6951633" cy="369332"/>
          </a:xfrm>
          <a:prstGeom prst="rect">
            <a:avLst/>
          </a:prstGeom>
        </p:spPr>
        <p:txBody>
          <a:bodyPr wrap="square">
            <a:spAutoFit/>
          </a:bodyPr>
          <a:lstStyle/>
          <a:p>
            <a:r>
              <a:rPr lang="en-US" altLang="zh-CN" kern="100" dirty="0" smtClean="0">
                <a:solidFill>
                  <a:srgbClr val="FF0000"/>
                </a:solidFill>
                <a:latin typeface="Times New Roman" panose="02020603050405020304" pitchFamily="18" charset="0"/>
                <a:ea typeface="宋体" panose="02010600030101010101" pitchFamily="2" charset="-122"/>
              </a:rPr>
              <a:t>Strain comparison between strain gauges, DIC and simulation results</a:t>
            </a:r>
            <a:endParaRPr lang="zh-CN" altLang="en-US" dirty="0">
              <a:solidFill>
                <a:srgbClr val="FF0000"/>
              </a:solidFill>
            </a:endParaRPr>
          </a:p>
        </p:txBody>
      </p:sp>
      <p:pic>
        <p:nvPicPr>
          <p:cNvPr id="6" name="图片 5"/>
          <p:cNvPicPr>
            <a:picLocks noChangeAspect="1"/>
          </p:cNvPicPr>
          <p:nvPr/>
        </p:nvPicPr>
        <p:blipFill>
          <a:blip r:embed="rId4"/>
          <a:stretch>
            <a:fillRect/>
          </a:stretch>
        </p:blipFill>
        <p:spPr>
          <a:xfrm>
            <a:off x="6084168" y="1628800"/>
            <a:ext cx="1811843" cy="2466829"/>
          </a:xfrm>
          <a:prstGeom prst="rect">
            <a:avLst/>
          </a:prstGeom>
        </p:spPr>
      </p:pic>
      <p:pic>
        <p:nvPicPr>
          <p:cNvPr id="7" name="图片 6"/>
          <p:cNvPicPr>
            <a:picLocks noChangeAspect="1"/>
          </p:cNvPicPr>
          <p:nvPr/>
        </p:nvPicPr>
        <p:blipFill>
          <a:blip r:embed="rId5"/>
          <a:stretch>
            <a:fillRect/>
          </a:stretch>
        </p:blipFill>
        <p:spPr>
          <a:xfrm>
            <a:off x="6147070" y="4184595"/>
            <a:ext cx="1821616" cy="1964592"/>
          </a:xfrm>
          <a:prstGeom prst="rect">
            <a:avLst/>
          </a:prstGeom>
        </p:spPr>
      </p:pic>
      <p:sp>
        <p:nvSpPr>
          <p:cNvPr id="10" name="矩形 9"/>
          <p:cNvSpPr/>
          <p:nvPr/>
        </p:nvSpPr>
        <p:spPr>
          <a:xfrm>
            <a:off x="7929094" y="2907949"/>
            <a:ext cx="877163" cy="646331"/>
          </a:xfrm>
          <a:prstGeom prst="rect">
            <a:avLst/>
          </a:prstGeom>
        </p:spPr>
        <p:txBody>
          <a:bodyPr wrap="none">
            <a:spAutoFit/>
          </a:bodyPr>
          <a:lstStyle/>
          <a:p>
            <a:r>
              <a:rPr lang="en-US" altLang="zh-CN" kern="100" dirty="0" smtClean="0">
                <a:latin typeface="Times New Roman" panose="02020603050405020304" pitchFamily="18" charset="0"/>
                <a:ea typeface="宋体" panose="02010600030101010101" pitchFamily="2" charset="-122"/>
              </a:rPr>
              <a:t>Strain</a:t>
            </a:r>
          </a:p>
          <a:p>
            <a:r>
              <a:rPr lang="en-US" altLang="zh-CN" kern="100" dirty="0" smtClean="0">
                <a:latin typeface="Times New Roman" panose="02020603050405020304" pitchFamily="18" charset="0"/>
                <a:ea typeface="宋体" panose="02010600030101010101" pitchFamily="2" charset="-122"/>
              </a:rPr>
              <a:t>Gauges</a:t>
            </a:r>
            <a:endParaRPr lang="zh-CN" altLang="en-US" dirty="0"/>
          </a:p>
        </p:txBody>
      </p:sp>
      <p:sp>
        <p:nvSpPr>
          <p:cNvPr id="17" name="矩形 16"/>
          <p:cNvSpPr/>
          <p:nvPr/>
        </p:nvSpPr>
        <p:spPr>
          <a:xfrm>
            <a:off x="7929094" y="5445224"/>
            <a:ext cx="1323514" cy="646331"/>
          </a:xfrm>
          <a:prstGeom prst="rect">
            <a:avLst/>
          </a:prstGeom>
        </p:spPr>
        <p:txBody>
          <a:bodyPr wrap="square">
            <a:spAutoFit/>
          </a:bodyPr>
          <a:lstStyle/>
          <a:p>
            <a:r>
              <a:rPr lang="en-US" altLang="zh-CN" kern="100" dirty="0" smtClean="0">
                <a:latin typeface="Times New Roman" panose="02020603050405020304" pitchFamily="18" charset="0"/>
                <a:ea typeface="宋体" panose="02010600030101010101" pitchFamily="2" charset="-122"/>
              </a:rPr>
              <a:t>DIC </a:t>
            </a:r>
          </a:p>
          <a:p>
            <a:r>
              <a:rPr lang="en-US" altLang="zh-CN" kern="100" dirty="0" smtClean="0">
                <a:latin typeface="Times New Roman" panose="02020603050405020304" pitchFamily="18" charset="0"/>
                <a:ea typeface="宋体" panose="02010600030101010101" pitchFamily="2" charset="-122"/>
              </a:rPr>
              <a:t>Test points</a:t>
            </a:r>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2172822" y="1772816"/>
                <a:ext cx="1879169" cy="403637"/>
              </a:xfrm>
              <a:prstGeom prst="rect">
                <a:avLst/>
              </a:prstGeom>
            </p:spPr>
            <p:txBody>
              <a:bodyPr wrap="none">
                <a:spAutoFit/>
              </a:bodyPr>
              <a:lstStyle/>
              <a:p>
                <a14:m>
                  <m:oMath xmlns:m="http://schemas.openxmlformats.org/officeDocument/2006/math">
                    <m:sSub>
                      <m:sSubPr>
                        <m:ctrlPr>
                          <a:rPr lang="zh-CN" altLang="en-US" sz="1600" i="1" smtClean="0">
                            <a:solidFill>
                              <a:schemeClr val="tx1">
                                <a:lumMod val="95000"/>
                                <a:lumOff val="5000"/>
                              </a:schemeClr>
                            </a:solidFill>
                            <a:latin typeface="Cambria Math" panose="02040503050406030204" pitchFamily="18" charset="0"/>
                          </a:rPr>
                        </m:ctrlPr>
                      </m:sSubPr>
                      <m:e>
                        <m:d>
                          <m:dPr>
                            <m:begChr m:val="["/>
                            <m:endChr m:val="]"/>
                            <m:ctrlPr>
                              <a:rPr lang="zh-CN" altLang="en-US" sz="1600" i="1">
                                <a:solidFill>
                                  <a:schemeClr val="tx1">
                                    <a:lumMod val="95000"/>
                                    <a:lumOff val="5000"/>
                                  </a:schemeClr>
                                </a:solidFill>
                                <a:latin typeface="Cambria Math" panose="02040503050406030204" pitchFamily="18" charset="0"/>
                              </a:rPr>
                            </m:ctrlPr>
                          </m:dPr>
                          <m:e>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a:solidFill>
                                      <a:schemeClr val="tx1">
                                        <a:lumMod val="95000"/>
                                        <a:lumOff val="5000"/>
                                      </a:schemeClr>
                                    </a:solidFill>
                                    <a:latin typeface="Cambria Math" panose="02040503050406030204" pitchFamily="18" charset="0"/>
                                  </a:rPr>
                                  <m:t>0</m:t>
                                </m:r>
                              </m:e>
                              <m:sup>
                                <m:r>
                                  <a:rPr lang="en-US" altLang="zh-CN" sz="16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i="1">
                                    <a:solidFill>
                                      <a:schemeClr val="tx1">
                                        <a:lumMod val="95000"/>
                                        <a:lumOff val="5000"/>
                                      </a:schemeClr>
                                    </a:solidFill>
                                    <a:latin typeface="Cambria Math" panose="02040503050406030204" pitchFamily="18" charset="0"/>
                                  </a:rPr>
                                  <m:t>/</m:t>
                                </m:r>
                                <m:r>
                                  <a:rPr lang="en-US" altLang="zh-CN" sz="1600">
                                    <a:solidFill>
                                      <a:schemeClr val="tx1">
                                        <a:lumMod val="95000"/>
                                        <a:lumOff val="5000"/>
                                      </a:schemeClr>
                                    </a:solidFill>
                                    <a:latin typeface="Cambria Math" panose="02040503050406030204" pitchFamily="18" charset="0"/>
                                  </a:rPr>
                                  <m:t>90</m:t>
                                </m:r>
                              </m:e>
                              <m:sup>
                                <m:r>
                                  <a:rPr lang="en-US" altLang="zh-CN" sz="16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6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600">
                            <a:solidFill>
                              <a:schemeClr val="tx1">
                                <a:lumMod val="95000"/>
                                <a:lumOff val="5000"/>
                              </a:schemeClr>
                            </a:solidFill>
                            <a:latin typeface="Cambria Math" panose="02040503050406030204" pitchFamily="18" charset="0"/>
                            <a:ea typeface="Cambria Math" panose="02040503050406030204" pitchFamily="18" charset="0"/>
                          </a:rPr>
                          <m:t>s</m:t>
                        </m:r>
                      </m:sub>
                    </m:sSub>
                  </m:oMath>
                </a14:m>
                <a:r>
                  <a:rPr lang="en-US" altLang="zh-CN" sz="1600" dirty="0" smtClean="0"/>
                  <a:t>-</a:t>
                </a:r>
                <a:r>
                  <a:rPr lang="en-US" altLang="zh-CN" sz="1600" kern="100" dirty="0">
                    <a:latin typeface="Times New Roman" panose="02020603050405020304" pitchFamily="18" charset="0"/>
                    <a:ea typeface="宋体" panose="02010600030101010101" pitchFamily="2" charset="-122"/>
                  </a:rPr>
                  <a:t> </a:t>
                </a:r>
                <a:r>
                  <a:rPr lang="en-US" altLang="zh-CN" sz="1600" kern="100" dirty="0" smtClean="0">
                    <a:latin typeface="Times New Roman" panose="02020603050405020304" pitchFamily="18" charset="0"/>
                    <a:ea typeface="宋体" panose="02010600030101010101" pitchFamily="2" charset="-122"/>
                  </a:rPr>
                  <a:t>Ф60mm</a:t>
                </a:r>
                <a:endParaRPr lang="zh-CN" altLang="en-US" sz="1600" dirty="0"/>
              </a:p>
            </p:txBody>
          </p:sp>
        </mc:Choice>
        <mc:Fallback xmlns="">
          <p:sp>
            <p:nvSpPr>
              <p:cNvPr id="12" name="矩形 11"/>
              <p:cNvSpPr>
                <a:spLocks noRot="1" noChangeAspect="1" noMove="1" noResize="1" noEditPoints="1" noAdjustHandles="1" noChangeArrowheads="1" noChangeShapeType="1" noTextEdit="1"/>
              </p:cNvSpPr>
              <p:nvPr/>
            </p:nvSpPr>
            <p:spPr>
              <a:xfrm>
                <a:off x="2172822" y="1772816"/>
                <a:ext cx="1879169" cy="403637"/>
              </a:xfrm>
              <a:prstGeom prst="rect">
                <a:avLst/>
              </a:prstGeom>
              <a:blipFill>
                <a:blip r:embed="rId6"/>
                <a:stretch>
                  <a:fillRect r="-32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843808" y="2660395"/>
                <a:ext cx="13419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lumMod val="95000"/>
                              <a:lumOff val="5000"/>
                            </a:schemeClr>
                          </a:solidFill>
                          <a:latin typeface="Cambria Math" panose="02040503050406030204" pitchFamily="18" charset="0"/>
                        </a:rPr>
                        <m:t>𝐸</m:t>
                      </m:r>
                      <m:r>
                        <a:rPr lang="en-US" altLang="zh-CN" sz="1600" b="0" i="1" smtClean="0">
                          <a:solidFill>
                            <a:schemeClr val="tx1">
                              <a:lumMod val="95000"/>
                              <a:lumOff val="5000"/>
                            </a:schemeClr>
                          </a:solidFill>
                          <a:latin typeface="Cambria Math" panose="02040503050406030204" pitchFamily="18" charset="0"/>
                        </a:rPr>
                        <m:t>𝑟𝑟𝑜𝑟</m:t>
                      </m:r>
                      <m:r>
                        <a:rPr lang="en-US" altLang="zh-CN" sz="1600" b="0" i="1" smtClean="0">
                          <a:solidFill>
                            <a:schemeClr val="tx1">
                              <a:lumMod val="95000"/>
                              <a:lumOff val="5000"/>
                            </a:schemeClr>
                          </a:solidFill>
                          <a:latin typeface="Cambria Math" panose="02040503050406030204" pitchFamily="18" charset="0"/>
                        </a:rPr>
                        <m:t>&lt;2%</m:t>
                      </m:r>
                    </m:oMath>
                  </m:oMathPara>
                </a14:m>
                <a:endParaRPr lang="zh-CN" altLang="en-US" sz="1600" dirty="0"/>
              </a:p>
            </p:txBody>
          </p:sp>
        </mc:Choice>
        <mc:Fallback xmlns="">
          <p:sp>
            <p:nvSpPr>
              <p:cNvPr id="11" name="矩形 10"/>
              <p:cNvSpPr>
                <a:spLocks noRot="1" noChangeAspect="1" noMove="1" noResize="1" noEditPoints="1" noAdjustHandles="1" noChangeArrowheads="1" noChangeShapeType="1" noTextEdit="1"/>
              </p:cNvSpPr>
              <p:nvPr/>
            </p:nvSpPr>
            <p:spPr>
              <a:xfrm>
                <a:off x="2843808" y="2660395"/>
                <a:ext cx="1341906" cy="33855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9392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3. Experiments (iii)</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594104" y="6356176"/>
            <a:ext cx="442392" cy="457200"/>
          </a:xfrm>
        </p:spPr>
        <p:txBody>
          <a:bodyPr/>
          <a:lstStyle/>
          <a:p>
            <a:pPr>
              <a:defRPr/>
            </a:pPr>
            <a:fld id="{846B4C44-8256-4B19-ACAC-87BF490EACA2}" type="slidenum">
              <a:rPr lang="en-US" altLang="zh-CN" sz="1600" smtClean="0"/>
              <a:pPr>
                <a:defRPr/>
              </a:pPr>
              <a:t>19</a:t>
            </a:fld>
            <a:endParaRPr lang="en-US" altLang="zh-CN" dirty="0"/>
          </a:p>
        </p:txBody>
      </p:sp>
      <p:sp>
        <p:nvSpPr>
          <p:cNvPr id="15" name="矩形 14"/>
          <p:cNvSpPr/>
          <p:nvPr/>
        </p:nvSpPr>
        <p:spPr>
          <a:xfrm>
            <a:off x="107504" y="1124744"/>
            <a:ext cx="2717411" cy="369332"/>
          </a:xfrm>
          <a:prstGeom prst="rect">
            <a:avLst/>
          </a:prstGeom>
        </p:spPr>
        <p:txBody>
          <a:bodyPr wrap="none">
            <a:spAutoFit/>
          </a:bodyPr>
          <a:lstStyle/>
          <a:p>
            <a:r>
              <a:rPr lang="en-US" altLang="zh-CN" kern="100" dirty="0" smtClean="0">
                <a:solidFill>
                  <a:srgbClr val="FF0000"/>
                </a:solidFill>
                <a:latin typeface="Times New Roman" panose="02020603050405020304" pitchFamily="18" charset="0"/>
                <a:ea typeface="宋体" panose="02010600030101010101" pitchFamily="2" charset="-122"/>
              </a:rPr>
              <a:t>Load-Displacement Curves</a:t>
            </a:r>
            <a:endParaRPr lang="zh-CN" altLang="en-US" dirty="0">
              <a:solidFill>
                <a:srgbClr val="FF0000"/>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628" y="1425986"/>
            <a:ext cx="2623791" cy="207054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1743" y="1400118"/>
            <a:ext cx="2644393" cy="2086802"/>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9808" y="1340768"/>
            <a:ext cx="2833056" cy="2235685"/>
          </a:xfrm>
          <a:prstGeom prst="rect">
            <a:avLst/>
          </a:prstGeom>
        </p:spPr>
      </p:pic>
      <p:sp>
        <p:nvSpPr>
          <p:cNvPr id="11" name="矩形 10"/>
          <p:cNvSpPr/>
          <p:nvPr/>
        </p:nvSpPr>
        <p:spPr>
          <a:xfrm>
            <a:off x="1995850" y="2006686"/>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12" name="矩形 11"/>
          <p:cNvSpPr/>
          <p:nvPr/>
        </p:nvSpPr>
        <p:spPr>
          <a:xfrm>
            <a:off x="4939065" y="2398185"/>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13" name="矩形 12"/>
          <p:cNvSpPr/>
          <p:nvPr/>
        </p:nvSpPr>
        <p:spPr>
          <a:xfrm>
            <a:off x="7917235" y="2274242"/>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cxnSp>
        <p:nvCxnSpPr>
          <p:cNvPr id="7" name="直接连接符 6"/>
          <p:cNvCxnSpPr/>
          <p:nvPr/>
        </p:nvCxnSpPr>
        <p:spPr bwMode="auto">
          <a:xfrm flipV="1">
            <a:off x="35496" y="3645024"/>
            <a:ext cx="3962028" cy="595"/>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
        <p:nvSpPr>
          <p:cNvPr id="16" name="矩形 3"/>
          <p:cNvSpPr>
            <a:spLocks noChangeArrowheads="1"/>
          </p:cNvSpPr>
          <p:nvPr/>
        </p:nvSpPr>
        <p:spPr bwMode="auto">
          <a:xfrm>
            <a:off x="2271727" y="3165862"/>
            <a:ext cx="5645508"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en-US" altLang="zh-CN"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 </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failure process is </a:t>
            </a:r>
            <a:r>
              <a:rPr lang="en-US" altLang="zh-CN"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like a </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brittle fracture</a:t>
            </a: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6" name="图片 45"/>
          <p:cNvPicPr>
            <a:picLocks noChangeAspect="1"/>
          </p:cNvPicPr>
          <p:nvPr/>
        </p:nvPicPr>
        <p:blipFill>
          <a:blip r:embed="rId6"/>
          <a:stretch>
            <a:fillRect/>
          </a:stretch>
        </p:blipFill>
        <p:spPr>
          <a:xfrm>
            <a:off x="4540593" y="3861048"/>
            <a:ext cx="3919839" cy="2954546"/>
          </a:xfrm>
          <a:prstGeom prst="rect">
            <a:avLst/>
          </a:prstGeom>
        </p:spPr>
      </p:pic>
      <p:pic>
        <p:nvPicPr>
          <p:cNvPr id="47" name="图片 46"/>
          <p:cNvPicPr>
            <a:picLocks noChangeAspect="1"/>
          </p:cNvPicPr>
          <p:nvPr/>
        </p:nvPicPr>
        <p:blipFill>
          <a:blip r:embed="rId7"/>
          <a:stretch>
            <a:fillRect/>
          </a:stretch>
        </p:blipFill>
        <p:spPr>
          <a:xfrm>
            <a:off x="65087" y="3789040"/>
            <a:ext cx="4392488" cy="3075231"/>
          </a:xfrm>
          <a:prstGeom prst="rect">
            <a:avLst/>
          </a:prstGeom>
        </p:spPr>
      </p:pic>
      <p:sp>
        <p:nvSpPr>
          <p:cNvPr id="48" name="矩形 47"/>
          <p:cNvSpPr/>
          <p:nvPr/>
        </p:nvSpPr>
        <p:spPr>
          <a:xfrm>
            <a:off x="1043608" y="4695527"/>
            <a:ext cx="383438" cy="461665"/>
          </a:xfrm>
          <a:prstGeom prst="rect">
            <a:avLst/>
          </a:prstGeom>
          <a:noFill/>
        </p:spPr>
        <p:txBody>
          <a:bodyPr wrap="none">
            <a:spAutoFit/>
          </a:bodyPr>
          <a:lstStyle/>
          <a:p>
            <a:r>
              <a:rPr lang="en-US" altLang="zh-CN" sz="2400" i="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i="1" kern="100"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i="1" dirty="0">
              <a:solidFill>
                <a:srgbClr val="FF0000"/>
              </a:solidFill>
              <a:latin typeface="Times New Roman" panose="02020603050405020304" pitchFamily="18" charset="0"/>
              <a:cs typeface="Times New Roman" panose="02020603050405020304" pitchFamily="18" charset="0"/>
            </a:endParaRPr>
          </a:p>
        </p:txBody>
      </p:sp>
      <p:sp>
        <p:nvSpPr>
          <p:cNvPr id="49" name="矩形 48"/>
          <p:cNvSpPr/>
          <p:nvPr/>
        </p:nvSpPr>
        <p:spPr>
          <a:xfrm>
            <a:off x="6084168" y="4509120"/>
            <a:ext cx="383438" cy="461665"/>
          </a:xfrm>
          <a:prstGeom prst="rect">
            <a:avLst/>
          </a:prstGeom>
          <a:noFill/>
        </p:spPr>
        <p:txBody>
          <a:bodyPr wrap="none">
            <a:spAutoFit/>
          </a:bodyPr>
          <a:lstStyle/>
          <a:p>
            <a:r>
              <a:rPr lang="en-US" altLang="zh-CN" sz="2400" i="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i="1" kern="100"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i="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矩形 49"/>
              <p:cNvSpPr/>
              <p:nvPr/>
            </p:nvSpPr>
            <p:spPr>
              <a:xfrm>
                <a:off x="2394014" y="6021288"/>
                <a:ext cx="1025858" cy="404021"/>
              </a:xfrm>
              <a:prstGeom prst="rect">
                <a:avLst/>
              </a:prstGeom>
            </p:spPr>
            <p:txBody>
              <a:bodyPr wrap="none">
                <a:spAutoFit/>
              </a:bodyPr>
              <a:lstStyle/>
              <a:p>
                <a14:m>
                  <m:oMath xmlns:m="http://schemas.openxmlformats.org/officeDocument/2006/math">
                    <m:sSub>
                      <m:sSubPr>
                        <m:ctrlPr>
                          <a:rPr lang="zh-CN" altLang="en-US" sz="1600" i="1" smtClean="0">
                            <a:solidFill>
                              <a:schemeClr val="tx1">
                                <a:lumMod val="95000"/>
                                <a:lumOff val="5000"/>
                              </a:schemeClr>
                            </a:solidFill>
                            <a:latin typeface="Cambria Math" panose="02040503050406030204" pitchFamily="18" charset="0"/>
                          </a:rPr>
                        </m:ctrlPr>
                      </m:sSubPr>
                      <m:e>
                        <m:d>
                          <m:dPr>
                            <m:begChr m:val="["/>
                            <m:endChr m:val="]"/>
                            <m:ctrlPr>
                              <a:rPr lang="zh-CN" altLang="en-US" sz="1600" i="1">
                                <a:solidFill>
                                  <a:schemeClr val="tx1">
                                    <a:lumMod val="95000"/>
                                    <a:lumOff val="5000"/>
                                  </a:schemeClr>
                                </a:solidFill>
                                <a:latin typeface="Cambria Math" panose="02040503050406030204" pitchFamily="18" charset="0"/>
                              </a:rPr>
                            </m:ctrlPr>
                          </m:dPr>
                          <m:e>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a:solidFill>
                                      <a:schemeClr val="tx1">
                                        <a:lumMod val="95000"/>
                                        <a:lumOff val="5000"/>
                                      </a:schemeClr>
                                    </a:solidFill>
                                    <a:latin typeface="Cambria Math" panose="02040503050406030204" pitchFamily="18" charset="0"/>
                                  </a:rPr>
                                  <m:t>0</m:t>
                                </m:r>
                              </m:e>
                              <m:sup>
                                <m:r>
                                  <a:rPr lang="en-US" altLang="zh-CN" sz="16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6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a14:m>
                <a:r>
                  <a:rPr lang="en-US" altLang="zh-CN" sz="1600" dirty="0" smtClean="0">
                    <a:latin typeface="Times New Roman" panose="02020603050405020304" pitchFamily="18" charset="0"/>
                    <a:cs typeface="Times New Roman" panose="02020603050405020304" pitchFamily="18" charset="0"/>
                  </a:rPr>
                  <a:t>-H80</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50" name="矩形 49"/>
              <p:cNvSpPr>
                <a:spLocks noRot="1" noChangeAspect="1" noMove="1" noResize="1" noEditPoints="1" noAdjustHandles="1" noChangeArrowheads="1" noChangeShapeType="1" noTextEdit="1"/>
              </p:cNvSpPr>
              <p:nvPr/>
            </p:nvSpPr>
            <p:spPr>
              <a:xfrm>
                <a:off x="2394014" y="6021288"/>
                <a:ext cx="1025858" cy="404021"/>
              </a:xfrm>
              <a:prstGeom prst="rect">
                <a:avLst/>
              </a:prstGeom>
              <a:blipFill>
                <a:blip r:embed="rId8"/>
                <a:stretch>
                  <a:fillRect r="-1786"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534064" y="5905683"/>
                <a:ext cx="1494320" cy="403637"/>
              </a:xfrm>
              <a:prstGeom prst="rect">
                <a:avLst/>
              </a:prstGeom>
            </p:spPr>
            <p:txBody>
              <a:bodyPr wrap="none">
                <a:spAutoFit/>
              </a:bodyPr>
              <a:lstStyle/>
              <a:p>
                <a14:m>
                  <m:oMath xmlns:m="http://schemas.openxmlformats.org/officeDocument/2006/math">
                    <m:sSub>
                      <m:sSubPr>
                        <m:ctrlPr>
                          <a:rPr lang="zh-CN" altLang="en-US" sz="1600" i="1" smtClean="0">
                            <a:solidFill>
                              <a:schemeClr val="tx1">
                                <a:lumMod val="95000"/>
                                <a:lumOff val="5000"/>
                              </a:schemeClr>
                            </a:solidFill>
                            <a:latin typeface="Cambria Math" panose="02040503050406030204" pitchFamily="18" charset="0"/>
                          </a:rPr>
                        </m:ctrlPr>
                      </m:sSubPr>
                      <m:e>
                        <m:d>
                          <m:dPr>
                            <m:begChr m:val="["/>
                            <m:endChr m:val="]"/>
                            <m:ctrlPr>
                              <a:rPr lang="zh-CN" altLang="en-US" sz="1600" i="1">
                                <a:solidFill>
                                  <a:schemeClr val="tx1">
                                    <a:lumMod val="95000"/>
                                    <a:lumOff val="5000"/>
                                  </a:schemeClr>
                                </a:solidFill>
                                <a:latin typeface="Cambria Math" panose="02040503050406030204" pitchFamily="18" charset="0"/>
                              </a:rPr>
                            </m:ctrlPr>
                          </m:dPr>
                          <m:e>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a:solidFill>
                                      <a:schemeClr val="tx1">
                                        <a:lumMod val="95000"/>
                                        <a:lumOff val="5000"/>
                                      </a:schemeClr>
                                    </a:solidFill>
                                    <a:latin typeface="Cambria Math" panose="02040503050406030204" pitchFamily="18" charset="0"/>
                                  </a:rPr>
                                  <m:t>0</m:t>
                                </m:r>
                              </m:e>
                              <m:sup>
                                <m:r>
                                  <a:rPr lang="en-US" altLang="zh-CN" sz="16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6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b="0" i="0" smtClean="0">
                                    <a:solidFill>
                                      <a:schemeClr val="tx1">
                                        <a:lumMod val="95000"/>
                                        <a:lumOff val="5000"/>
                                      </a:schemeClr>
                                    </a:solidFill>
                                    <a:latin typeface="Cambria Math" panose="02040503050406030204" pitchFamily="18" charset="0"/>
                                  </a:rPr>
                                  <m:t>9</m:t>
                                </m:r>
                                <m:r>
                                  <a:rPr lang="en-US" altLang="zh-CN" sz="1600">
                                    <a:solidFill>
                                      <a:schemeClr val="tx1">
                                        <a:lumMod val="95000"/>
                                        <a:lumOff val="5000"/>
                                      </a:schemeClr>
                                    </a:solidFill>
                                    <a:latin typeface="Cambria Math" panose="02040503050406030204" pitchFamily="18" charset="0"/>
                                  </a:rPr>
                                  <m:t>0</m:t>
                                </m:r>
                              </m:e>
                              <m:sup>
                                <m:r>
                                  <a:rPr lang="en-US" altLang="zh-CN" sz="16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6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6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600" dirty="0" smtClean="0">
                    <a:latin typeface="Times New Roman" panose="02020603050405020304" pitchFamily="18" charset="0"/>
                    <a:cs typeface="Times New Roman" panose="02020603050405020304" pitchFamily="18" charset="0"/>
                  </a:rPr>
                  <a:t>-H80</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51" name="矩形 50"/>
              <p:cNvSpPr>
                <a:spLocks noRot="1" noChangeAspect="1" noMove="1" noResize="1" noEditPoints="1" noAdjustHandles="1" noChangeArrowheads="1" noChangeShapeType="1" noTextEdit="1"/>
              </p:cNvSpPr>
              <p:nvPr/>
            </p:nvSpPr>
            <p:spPr>
              <a:xfrm>
                <a:off x="6534064" y="5905683"/>
                <a:ext cx="1494320" cy="403637"/>
              </a:xfrm>
              <a:prstGeom prst="rect">
                <a:avLst/>
              </a:prstGeom>
              <a:blipFill>
                <a:blip r:embed="rId9"/>
                <a:stretch>
                  <a:fillRect r="-816"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974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500" fill="hold"/>
                                        <p:tgtEl>
                                          <p:spTgt spid="46"/>
                                        </p:tgtEl>
                                        <p:attrNameLst>
                                          <p:attrName>ppt_x</p:attrName>
                                        </p:attrNameLst>
                                      </p:cBhvr>
                                      <p:tavLst>
                                        <p:tav tm="0">
                                          <p:val>
                                            <p:strVal val="#ppt_x"/>
                                          </p:val>
                                        </p:tav>
                                        <p:tav tm="100000">
                                          <p:val>
                                            <p:strVal val="#ppt_x"/>
                                          </p:val>
                                        </p:tav>
                                      </p:tavLst>
                                    </p:anim>
                                    <p:anim calcmode="lin" valueType="num">
                                      <p:cBhvr additive="base">
                                        <p:cTn id="17" dur="500" fill="hold"/>
                                        <p:tgtEl>
                                          <p:spTgt spid="4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additive="base">
                                        <p:cTn id="20" dur="500" fill="hold"/>
                                        <p:tgtEl>
                                          <p:spTgt spid="47"/>
                                        </p:tgtEl>
                                        <p:attrNameLst>
                                          <p:attrName>ppt_x</p:attrName>
                                        </p:attrNameLst>
                                      </p:cBhvr>
                                      <p:tavLst>
                                        <p:tav tm="0">
                                          <p:val>
                                            <p:strVal val="#ppt_x"/>
                                          </p:val>
                                        </p:tav>
                                        <p:tav tm="100000">
                                          <p:val>
                                            <p:strVal val="#ppt_x"/>
                                          </p:val>
                                        </p:tav>
                                      </p:tavLst>
                                    </p:anim>
                                    <p:anim calcmode="lin" valueType="num">
                                      <p:cBhvr additive="base">
                                        <p:cTn id="21" dur="500" fill="hold"/>
                                        <p:tgtEl>
                                          <p:spTgt spid="4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ppt_x"/>
                                          </p:val>
                                        </p:tav>
                                        <p:tav tm="100000">
                                          <p:val>
                                            <p:strVal val="#ppt_x"/>
                                          </p:val>
                                        </p:tav>
                                      </p:tavLst>
                                    </p:anim>
                                    <p:anim calcmode="lin" valueType="num">
                                      <p:cBhvr additive="base">
                                        <p:cTn id="25" dur="500" fill="hold"/>
                                        <p:tgtEl>
                                          <p:spTgt spid="4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fill="hold"/>
                                        <p:tgtEl>
                                          <p:spTgt spid="49"/>
                                        </p:tgtEl>
                                        <p:attrNameLst>
                                          <p:attrName>ppt_x</p:attrName>
                                        </p:attrNameLst>
                                      </p:cBhvr>
                                      <p:tavLst>
                                        <p:tav tm="0">
                                          <p:val>
                                            <p:strVal val="#ppt_x"/>
                                          </p:val>
                                        </p:tav>
                                        <p:tav tm="100000">
                                          <p:val>
                                            <p:strVal val="#ppt_x"/>
                                          </p:val>
                                        </p:tav>
                                      </p:tavLst>
                                    </p:anim>
                                    <p:anim calcmode="lin" valueType="num">
                                      <p:cBhvr additive="base">
                                        <p:cTn id="29" dur="500" fill="hold"/>
                                        <p:tgtEl>
                                          <p:spTgt spid="4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ppt_x"/>
                                          </p:val>
                                        </p:tav>
                                        <p:tav tm="100000">
                                          <p:val>
                                            <p:strVal val="#ppt_x"/>
                                          </p:val>
                                        </p:tav>
                                      </p:tavLst>
                                    </p:anim>
                                    <p:anim calcmode="lin" valueType="num">
                                      <p:cBhvr additive="base">
                                        <p:cTn id="33" dur="500" fill="hold"/>
                                        <p:tgtEl>
                                          <p:spTgt spid="5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8" grpId="0"/>
      <p:bldP spid="49" grpId="0"/>
      <p:bldP spid="50" grpId="0"/>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353997"/>
            <a:ext cx="8229600" cy="788987"/>
          </a:xfrm>
        </p:spPr>
        <p:txBody>
          <a:bodyPr/>
          <a:lstStyle/>
          <a:p>
            <a:pPr eaLnBrk="1" hangingPunct="1"/>
            <a:r>
              <a:rPr lang="en-US" altLang="zh-CN" dirty="0" smtClean="0">
                <a:latin typeface="+mj-lt"/>
                <a:ea typeface="黑体" pitchFamily="49" charset="-122"/>
              </a:rPr>
              <a:t>Contents</a:t>
            </a:r>
            <a:endParaRPr lang="zh-CN" altLang="en-US" dirty="0" smtClean="0">
              <a:latin typeface="+mj-lt"/>
              <a:ea typeface="黑体" pitchFamily="49" charset="-122"/>
            </a:endParaRPr>
          </a:p>
        </p:txBody>
      </p:sp>
      <p:sp>
        <p:nvSpPr>
          <p:cNvPr id="3" name="灯片编号占位符 2"/>
          <p:cNvSpPr>
            <a:spLocks noGrp="1"/>
          </p:cNvSpPr>
          <p:nvPr>
            <p:ph type="sldNum" sz="quarter" idx="12"/>
          </p:nvPr>
        </p:nvSpPr>
        <p:spPr/>
        <p:txBody>
          <a:bodyPr/>
          <a:lstStyle/>
          <a:p>
            <a:pPr>
              <a:defRPr/>
            </a:pPr>
            <a:fld id="{05E6B7BB-EB50-41D2-AA8D-864F4C24E0AE}" type="slidenum">
              <a:rPr lang="en-US" altLang="zh-CN" smtClean="0"/>
              <a:pPr>
                <a:defRPr/>
              </a:pPr>
              <a:t>2</a:t>
            </a:fld>
            <a:endParaRPr lang="en-US" altLang="zh-CN"/>
          </a:p>
        </p:txBody>
      </p:sp>
      <p:grpSp>
        <p:nvGrpSpPr>
          <p:cNvPr id="2" name="Group 2"/>
          <p:cNvGrpSpPr>
            <a:grpSpLocks/>
          </p:cNvGrpSpPr>
          <p:nvPr/>
        </p:nvGrpSpPr>
        <p:grpSpPr bwMode="auto">
          <a:xfrm>
            <a:off x="928818" y="1384580"/>
            <a:ext cx="762000" cy="665162"/>
            <a:chOff x="1110" y="2656"/>
            <a:chExt cx="1549" cy="1351"/>
          </a:xfrm>
        </p:grpSpPr>
        <p:sp>
          <p:nvSpPr>
            <p:cNvPr id="34" name="AutoShape 3"/>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5" name="AutoShape 4"/>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6" name="AutoShape 5"/>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 name="Group 6"/>
          <p:cNvGrpSpPr>
            <a:grpSpLocks/>
          </p:cNvGrpSpPr>
          <p:nvPr/>
        </p:nvGrpSpPr>
        <p:grpSpPr bwMode="auto">
          <a:xfrm>
            <a:off x="928818" y="2354580"/>
            <a:ext cx="762000" cy="665162"/>
            <a:chOff x="3174" y="2656"/>
            <a:chExt cx="1549" cy="1351"/>
          </a:xfrm>
        </p:grpSpPr>
        <p:sp>
          <p:nvSpPr>
            <p:cNvPr id="38" name="AutoShape 7"/>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9" name="AutoShape 8"/>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9"/>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1" name="Line 10"/>
          <p:cNvSpPr>
            <a:spLocks noChangeShapeType="1"/>
          </p:cNvSpPr>
          <p:nvPr/>
        </p:nvSpPr>
        <p:spPr bwMode="auto">
          <a:xfrm flipV="1">
            <a:off x="1462218" y="2048240"/>
            <a:ext cx="6062110" cy="12608"/>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Text Box 11"/>
          <p:cNvSpPr txBox="1">
            <a:spLocks noChangeArrowheads="1"/>
          </p:cNvSpPr>
          <p:nvPr/>
        </p:nvSpPr>
        <p:spPr bwMode="auto">
          <a:xfrm>
            <a:off x="1919418" y="1537628"/>
            <a:ext cx="2141933" cy="523220"/>
          </a:xfrm>
          <a:prstGeom prst="rect">
            <a:avLst/>
          </a:prstGeom>
          <a:noFill/>
          <a:ln w="9525" algn="ctr">
            <a:noFill/>
            <a:miter lim="800000"/>
            <a:headEnd/>
            <a:tailEnd/>
          </a:ln>
        </p:spPr>
        <p:txBody>
          <a:bodyPr wrap="none">
            <a:spAutoFit/>
          </a:bodyPr>
          <a:lstStyle/>
          <a:p>
            <a:pPr lvl="0" fontAlgn="auto">
              <a:spcBef>
                <a:spcPts val="0"/>
              </a:spcBef>
              <a:spcAft>
                <a:spcPts val="0"/>
              </a:spcAft>
            </a:pPr>
            <a:r>
              <a:rPr lang="en-US" altLang="zh-CN" sz="2800" b="1" kern="0" dirty="0">
                <a:solidFill>
                  <a:srgbClr val="0070C0"/>
                </a:solidFill>
                <a:latin typeface="Times New Roman" pitchFamily="18" charset="0"/>
                <a:ea typeface="微软雅黑" pitchFamily="34" charset="-122"/>
                <a:cs typeface="Times New Roman" pitchFamily="18" charset="0"/>
              </a:rPr>
              <a:t>Introduction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43" name="Text Box 12"/>
          <p:cNvSpPr txBox="1">
            <a:spLocks noChangeArrowheads="1"/>
          </p:cNvSpPr>
          <p:nvPr/>
        </p:nvSpPr>
        <p:spPr bwMode="gray">
          <a:xfrm>
            <a:off x="1125668" y="148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44" name="Line 13"/>
          <p:cNvSpPr>
            <a:spLocks noChangeShapeType="1"/>
          </p:cNvSpPr>
          <p:nvPr/>
        </p:nvSpPr>
        <p:spPr bwMode="auto">
          <a:xfrm>
            <a:off x="1538418" y="3068960"/>
            <a:ext cx="6096000" cy="12242"/>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5"/>
          <p:cNvSpPr txBox="1">
            <a:spLocks noChangeArrowheads="1"/>
          </p:cNvSpPr>
          <p:nvPr/>
        </p:nvSpPr>
        <p:spPr bwMode="gray">
          <a:xfrm>
            <a:off x="1125668" y="245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5" name="Group 16"/>
          <p:cNvGrpSpPr>
            <a:grpSpLocks/>
          </p:cNvGrpSpPr>
          <p:nvPr/>
        </p:nvGrpSpPr>
        <p:grpSpPr bwMode="auto">
          <a:xfrm>
            <a:off x="928818" y="3356992"/>
            <a:ext cx="762000" cy="665162"/>
            <a:chOff x="1110" y="2656"/>
            <a:chExt cx="1549" cy="1351"/>
          </a:xfrm>
        </p:grpSpPr>
        <p:sp>
          <p:nvSpPr>
            <p:cNvPr id="48" name="AutoShape 17"/>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18"/>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0" name="AutoShape 19"/>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6" name="Group 20"/>
          <p:cNvGrpSpPr>
            <a:grpSpLocks/>
          </p:cNvGrpSpPr>
          <p:nvPr/>
        </p:nvGrpSpPr>
        <p:grpSpPr bwMode="auto">
          <a:xfrm>
            <a:off x="928818" y="5284688"/>
            <a:ext cx="762000" cy="665162"/>
            <a:chOff x="3174" y="2656"/>
            <a:chExt cx="1549" cy="1351"/>
          </a:xfrm>
        </p:grpSpPr>
        <p:sp>
          <p:nvSpPr>
            <p:cNvPr id="52"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3"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4"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5" name="Line 24"/>
          <p:cNvSpPr>
            <a:spLocks noChangeShapeType="1"/>
          </p:cNvSpPr>
          <p:nvPr/>
        </p:nvSpPr>
        <p:spPr bwMode="auto">
          <a:xfrm>
            <a:off x="1462218" y="4071364"/>
            <a:ext cx="6350142" cy="50642"/>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Text Box 26"/>
          <p:cNvSpPr txBox="1">
            <a:spLocks noChangeArrowheads="1"/>
          </p:cNvSpPr>
          <p:nvPr/>
        </p:nvSpPr>
        <p:spPr bwMode="gray">
          <a:xfrm>
            <a:off x="1125668" y="3455417"/>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FFFFFF"/>
                </a:solidFill>
                <a:effectLst/>
                <a:uLnTx/>
                <a:uFillTx/>
              </a:rPr>
              <a:t>3</a:t>
            </a:r>
          </a:p>
        </p:txBody>
      </p:sp>
      <p:sp>
        <p:nvSpPr>
          <p:cNvPr id="58" name="Line 27"/>
          <p:cNvSpPr>
            <a:spLocks noChangeShapeType="1"/>
          </p:cNvSpPr>
          <p:nvPr/>
        </p:nvSpPr>
        <p:spPr bwMode="auto">
          <a:xfrm>
            <a:off x="1614618" y="5999062"/>
            <a:ext cx="5765694" cy="9828"/>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Text Box 29"/>
          <p:cNvSpPr txBox="1">
            <a:spLocks noChangeArrowheads="1"/>
          </p:cNvSpPr>
          <p:nvPr/>
        </p:nvSpPr>
        <p:spPr bwMode="gray">
          <a:xfrm>
            <a:off x="1125668" y="5383113"/>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61" name="Text Box 11"/>
          <p:cNvSpPr txBox="1">
            <a:spLocks noChangeArrowheads="1"/>
          </p:cNvSpPr>
          <p:nvPr/>
        </p:nvSpPr>
        <p:spPr bwMode="auto">
          <a:xfrm>
            <a:off x="1916901" y="2474302"/>
            <a:ext cx="3796232"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Numerical Simulations </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62" name="Text Box 11"/>
          <p:cNvSpPr txBox="1">
            <a:spLocks noChangeArrowheads="1"/>
          </p:cNvSpPr>
          <p:nvPr/>
        </p:nvSpPr>
        <p:spPr bwMode="auto">
          <a:xfrm>
            <a:off x="1886426" y="3409836"/>
            <a:ext cx="6285974"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Experiments</a:t>
            </a:r>
            <a:endParaRPr lang="zh-CN" altLang="en-US" sz="2800" b="1" kern="0" dirty="0" smtClean="0">
              <a:solidFill>
                <a:srgbClr val="0070C0"/>
              </a:solidFill>
              <a:latin typeface="Times New Roman" pitchFamily="18" charset="0"/>
              <a:ea typeface="微软雅黑" pitchFamily="34" charset="-122"/>
              <a:cs typeface="Times New Roman" pitchFamily="18" charset="0"/>
            </a:endParaRPr>
          </a:p>
        </p:txBody>
      </p:sp>
      <p:sp>
        <p:nvSpPr>
          <p:cNvPr id="63" name="Text Box 11"/>
          <p:cNvSpPr txBox="1">
            <a:spLocks noChangeArrowheads="1"/>
          </p:cNvSpPr>
          <p:nvPr/>
        </p:nvSpPr>
        <p:spPr bwMode="auto">
          <a:xfrm>
            <a:off x="1919418" y="5426630"/>
            <a:ext cx="2040943"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Conclusions</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grpSp>
        <p:nvGrpSpPr>
          <p:cNvPr id="32" name="Group 20"/>
          <p:cNvGrpSpPr>
            <a:grpSpLocks/>
          </p:cNvGrpSpPr>
          <p:nvPr/>
        </p:nvGrpSpPr>
        <p:grpSpPr bwMode="auto">
          <a:xfrm>
            <a:off x="899592" y="4365104"/>
            <a:ext cx="762000" cy="665162"/>
            <a:chOff x="3174" y="2656"/>
            <a:chExt cx="1549" cy="1351"/>
          </a:xfrm>
        </p:grpSpPr>
        <p:sp>
          <p:nvSpPr>
            <p:cNvPr id="33"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7"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5"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7" name="Line 27"/>
          <p:cNvSpPr>
            <a:spLocks noChangeShapeType="1"/>
          </p:cNvSpPr>
          <p:nvPr/>
        </p:nvSpPr>
        <p:spPr bwMode="auto">
          <a:xfrm>
            <a:off x="1585392" y="5079478"/>
            <a:ext cx="6019800" cy="2222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29"/>
          <p:cNvSpPr txBox="1">
            <a:spLocks noChangeArrowheads="1"/>
          </p:cNvSpPr>
          <p:nvPr/>
        </p:nvSpPr>
        <p:spPr bwMode="gray">
          <a:xfrm>
            <a:off x="1096442" y="4463529"/>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56" name="Text Box 11"/>
          <p:cNvSpPr txBox="1">
            <a:spLocks noChangeArrowheads="1"/>
          </p:cNvSpPr>
          <p:nvPr/>
        </p:nvSpPr>
        <p:spPr bwMode="auto">
          <a:xfrm>
            <a:off x="1890192" y="4507046"/>
            <a:ext cx="3757760"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Results and discussion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3. Experiments (iv)</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pPr>
                <a:defRPr/>
              </a:pPr>
              <a:t>20</a:t>
            </a:fld>
            <a:endParaRPr lang="en-US" altLang="zh-CN" dirty="0"/>
          </a:p>
        </p:txBody>
      </p:sp>
      <p:sp>
        <p:nvSpPr>
          <p:cNvPr id="13" name="圆角矩形 12"/>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14" name="矩形 13"/>
          <p:cNvSpPr/>
          <p:nvPr/>
        </p:nvSpPr>
        <p:spPr>
          <a:xfrm>
            <a:off x="2668266" y="3779748"/>
            <a:ext cx="3419526" cy="369332"/>
          </a:xfrm>
          <a:prstGeom prst="rect">
            <a:avLst/>
          </a:prstGeom>
        </p:spPr>
        <p:txBody>
          <a:bodyPr wrap="none">
            <a:spAutoFit/>
          </a:bodyPr>
          <a:lstStyle/>
          <a:p>
            <a:r>
              <a:rPr lang="en-US" altLang="zh-CN" kern="100" dirty="0" smtClean="0">
                <a:latin typeface="Times New Roman" panose="02020603050405020304" pitchFamily="18" charset="0"/>
                <a:ea typeface="宋体" panose="02010600030101010101" pitchFamily="2" charset="-122"/>
              </a:rPr>
              <a:t>in Cutout Ф80mm by DIC at 10kN</a:t>
            </a:r>
            <a:endParaRPr lang="zh-CN" altLang="en-US" dirty="0"/>
          </a:p>
        </p:txBody>
      </p:sp>
      <p:sp>
        <p:nvSpPr>
          <p:cNvPr id="17" name="矩形 16"/>
          <p:cNvSpPr/>
          <p:nvPr/>
        </p:nvSpPr>
        <p:spPr>
          <a:xfrm>
            <a:off x="1748390" y="3678123"/>
            <a:ext cx="1016625" cy="461665"/>
          </a:xfrm>
          <a:prstGeom prst="rect">
            <a:avLst/>
          </a:prstGeom>
          <a:noFill/>
        </p:spPr>
        <p:txBody>
          <a:bodyPr wrap="none">
            <a:spAutoFit/>
          </a:bodyPr>
          <a:lstStyle/>
          <a:p>
            <a:r>
              <a:rPr lang="en-US" altLang="zh-CN" i="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Strain</a:t>
            </a:r>
            <a:r>
              <a:rPr lang="en-US" altLang="zh-CN" sz="2400" i="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endParaRPr lang="zh-CN" altLang="en-US" i="1" dirty="0">
              <a:solidFill>
                <a:srgbClr val="FF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24404" y="1115452"/>
            <a:ext cx="2666114" cy="369332"/>
          </a:xfrm>
          <a:prstGeom prst="rect">
            <a:avLst/>
          </a:prstGeom>
        </p:spPr>
        <p:txBody>
          <a:bodyPr wrap="none">
            <a:spAutoFit/>
          </a:bodyPr>
          <a:lstStyle/>
          <a:p>
            <a:r>
              <a:rPr lang="en-US" altLang="zh-CN" dirty="0" smtClean="0">
                <a:solidFill>
                  <a:srgbClr val="FF0000"/>
                </a:solidFill>
                <a:latin typeface="Times New Roman" panose="02020603050405020304" pitchFamily="18" charset="0"/>
                <a:ea typeface="宋体" panose="02010600030101010101" pitchFamily="2" charset="-122"/>
              </a:rPr>
              <a:t>Strain/Stress concentration</a:t>
            </a:r>
            <a:endParaRPr lang="zh-CN" altLang="en-US" dirty="0">
              <a:solidFill>
                <a:srgbClr val="FF0000"/>
              </a:solidFill>
            </a:endParaRPr>
          </a:p>
        </p:txBody>
      </p: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20" name="图片 19"/>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21" name="图片 20"/>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23" name="矩形 22"/>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23" name="矩形 22"/>
              <p:cNvSpPr>
                <a:spLocks noRot="1" noChangeAspect="1" noMove="1" noResize="1" noEditPoints="1" noAdjustHandles="1" noChangeArrowheads="1" noChangeShapeType="1" noTextEdit="1"/>
              </p:cNvSpPr>
              <p:nvPr/>
            </p:nvSpPr>
            <p:spPr>
              <a:xfrm>
                <a:off x="7244417" y="3445363"/>
                <a:ext cx="1413079" cy="3647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24" name="矩形 23"/>
              <p:cNvSpPr>
                <a:spLocks noRot="1" noChangeAspect="1" noMove="1" noResize="1" noEditPoints="1" noAdjustHandles="1" noChangeArrowheads="1" noChangeShapeType="1" noTextEdit="1"/>
              </p:cNvSpPr>
              <p:nvPr/>
            </p:nvSpPr>
            <p:spPr>
              <a:xfrm>
                <a:off x="2927924" y="3445362"/>
                <a:ext cx="1009700" cy="36471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25" name="矩形 24"/>
              <p:cNvSpPr>
                <a:spLocks noRot="1" noChangeAspect="1" noMove="1" noResize="1" noEditPoints="1" noAdjustHandles="1" noChangeArrowheads="1" noChangeShapeType="1" noTextEdit="1"/>
              </p:cNvSpPr>
              <p:nvPr/>
            </p:nvSpPr>
            <p:spPr>
              <a:xfrm>
                <a:off x="5016156" y="3445362"/>
                <a:ext cx="899670" cy="36471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26" name="矩形 25"/>
              <p:cNvSpPr>
                <a:spLocks noRot="1" noChangeAspect="1" noMove="1" noResize="1" noEditPoints="1" noAdjustHandles="1" noChangeArrowheads="1" noChangeShapeType="1" noTextEdit="1"/>
              </p:cNvSpPr>
              <p:nvPr/>
            </p:nvSpPr>
            <p:spPr>
              <a:xfrm>
                <a:off x="839692" y="3445361"/>
                <a:ext cx="601510" cy="365036"/>
              </a:xfrm>
              <a:prstGeom prst="rect">
                <a:avLst/>
              </a:prstGeom>
              <a:blipFill>
                <a:blip r:embed="rId10"/>
                <a:stretch>
                  <a:fillRect/>
                </a:stretch>
              </a:blipFill>
            </p:spPr>
            <p:txBody>
              <a:bodyPr/>
              <a:lstStyle/>
              <a:p>
                <a:r>
                  <a:rPr lang="zh-CN" altLang="en-US">
                    <a:noFill/>
                  </a:rPr>
                  <a:t> </a:t>
                </a:r>
              </a:p>
            </p:txBody>
          </p:sp>
        </mc:Fallback>
      </mc:AlternateContent>
      <p:grpSp>
        <p:nvGrpSpPr>
          <p:cNvPr id="27" name="组合 26"/>
          <p:cNvGrpSpPr/>
          <p:nvPr/>
        </p:nvGrpSpPr>
        <p:grpSpPr>
          <a:xfrm>
            <a:off x="1234070" y="2228503"/>
            <a:ext cx="729267" cy="959597"/>
            <a:chOff x="34196" y="5788721"/>
            <a:chExt cx="729267" cy="959597"/>
          </a:xfrm>
        </p:grpSpPr>
        <p:cxnSp>
          <p:nvCxnSpPr>
            <p:cNvPr id="28" name="直接连接符 27"/>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9" name="直接连接符 28"/>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30" name="矩形 29"/>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31" name="矩形 30"/>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6" name="矩形 5"/>
          <p:cNvSpPr/>
          <p:nvPr/>
        </p:nvSpPr>
        <p:spPr>
          <a:xfrm>
            <a:off x="6616681" y="5445224"/>
            <a:ext cx="1255472" cy="646331"/>
          </a:xfrm>
          <a:prstGeom prst="rect">
            <a:avLst/>
          </a:prstGeom>
        </p:spPr>
        <p:txBody>
          <a:bodyPr wrap="none">
            <a:spAutoFit/>
          </a:bodyPr>
          <a:lstStyle/>
          <a:p>
            <a:r>
              <a:rPr lang="en-US" altLang="zh-CN" dirty="0" smtClean="0">
                <a:solidFill>
                  <a:srgbClr val="FF0000"/>
                </a:solidFill>
                <a:latin typeface="Times New Roman" panose="02020603050405020304" pitchFamily="18" charset="0"/>
                <a:ea typeface="宋体" panose="02010600030101010101" pitchFamily="2" charset="-122"/>
              </a:rPr>
              <a:t>SCF results</a:t>
            </a:r>
          </a:p>
          <a:p>
            <a:r>
              <a:rPr lang="en-US" altLang="zh-CN" dirty="0" smtClean="0">
                <a:solidFill>
                  <a:srgbClr val="FF0000"/>
                </a:solidFill>
                <a:latin typeface="Times New Roman" panose="02020603050405020304" pitchFamily="18" charset="0"/>
                <a:ea typeface="宋体" panose="02010600030101010101" pitchFamily="2" charset="-122"/>
              </a:rPr>
              <a:t>by Exp.</a:t>
            </a:r>
            <a:endParaRPr lang="zh-CN" altLang="en-US" dirty="0"/>
          </a:p>
        </p:txBody>
      </p:sp>
      <p:grpSp>
        <p:nvGrpSpPr>
          <p:cNvPr id="5" name="组合 4"/>
          <p:cNvGrpSpPr/>
          <p:nvPr/>
        </p:nvGrpSpPr>
        <p:grpSpPr>
          <a:xfrm>
            <a:off x="1525356" y="4213228"/>
            <a:ext cx="4824536" cy="2670596"/>
            <a:chOff x="1525356" y="4213228"/>
            <a:chExt cx="4824536" cy="2670596"/>
          </a:xfrm>
        </p:grpSpPr>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5356" y="4213228"/>
              <a:ext cx="4824536" cy="2670596"/>
            </a:xfrm>
            <a:prstGeom prst="rect">
              <a:avLst/>
            </a:prstGeom>
          </p:spPr>
        </p:pic>
        <p:sp>
          <p:nvSpPr>
            <p:cNvPr id="4" name="文本框 3"/>
            <p:cNvSpPr txBox="1"/>
            <p:nvPr/>
          </p:nvSpPr>
          <p:spPr>
            <a:xfrm>
              <a:off x="2096911" y="6407129"/>
              <a:ext cx="3915249" cy="252000"/>
            </a:xfrm>
            <a:prstGeom prst="rect">
              <a:avLst/>
            </a:prstGeom>
            <a:solidFill>
              <a:schemeClr val="bg1"/>
            </a:solidFill>
          </p:spPr>
          <p:txBody>
            <a:bodyPr wrap="square" rtlCol="0">
              <a:spAutoFit/>
            </a:bodyPr>
            <a:lstStyle/>
            <a:p>
              <a:r>
                <a:rPr lang="en-US" altLang="zh-CN" sz="1400" dirty="0" smtClean="0"/>
                <a:t>          60                   80                      100 </a:t>
              </a:r>
              <a:endParaRPr lang="zh-CN" altLang="en-US" sz="1400" dirty="0"/>
            </a:p>
          </p:txBody>
        </p:sp>
      </p:grpSp>
    </p:spTree>
    <p:extLst>
      <p:ext uri="{BB962C8B-B14F-4D97-AF65-F5344CB8AC3E}">
        <p14:creationId xmlns:p14="http://schemas.microsoft.com/office/powerpoint/2010/main" val="180792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3. Experiments (v)</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pPr>
                <a:defRPr/>
              </a:pPr>
              <a:t>21</a:t>
            </a:fld>
            <a:endParaRPr lang="en-US" altLang="zh-CN" dirty="0"/>
          </a:p>
        </p:txBody>
      </p:sp>
      <p:sp>
        <p:nvSpPr>
          <p:cNvPr id="15" name="矩形 14"/>
          <p:cNvSpPr/>
          <p:nvPr/>
        </p:nvSpPr>
        <p:spPr>
          <a:xfrm>
            <a:off x="107504" y="1172632"/>
            <a:ext cx="1524776" cy="369332"/>
          </a:xfrm>
          <a:prstGeom prst="rect">
            <a:avLst/>
          </a:prstGeom>
        </p:spPr>
        <p:txBody>
          <a:bodyPr wrap="none">
            <a:spAutoFit/>
          </a:bodyPr>
          <a:lstStyle/>
          <a:p>
            <a:r>
              <a:rPr lang="en-US" altLang="zh-CN" kern="100" dirty="0" smtClean="0">
                <a:solidFill>
                  <a:srgbClr val="FF0000"/>
                </a:solidFill>
                <a:latin typeface="Times New Roman" panose="02020603050405020304" pitchFamily="18" charset="0"/>
                <a:ea typeface="宋体" panose="02010600030101010101" pitchFamily="2" charset="-122"/>
              </a:rPr>
              <a:t>Failure Modes</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23" name="矩形 22"/>
              <p:cNvSpPr/>
              <p:nvPr/>
            </p:nvSpPr>
            <p:spPr>
              <a:xfrm>
                <a:off x="2397070" y="3527148"/>
                <a:ext cx="1566647"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9</m:t>
                                  </m:r>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en-US" altLang="zh-CN" sz="1400" b="0" i="1" smtClean="0">
                              <a:solidFill>
                                <a:srgbClr val="FF0000"/>
                              </a:solidFill>
                              <a:latin typeface="Cambria Math" panose="02040503050406030204" pitchFamily="18" charset="0"/>
                              <a:ea typeface="Cambria Math" panose="02040503050406030204" pitchFamily="18" charset="0"/>
                            </a:rPr>
                            <m:t>2</m:t>
                          </m:r>
                          <m:r>
                            <a:rPr lang="en-US" altLang="zh-CN" sz="1400" b="0" i="1" smtClean="0">
                              <a:solidFill>
                                <a:srgbClr val="FF0000"/>
                              </a:solidFill>
                              <a:latin typeface="Cambria Math" panose="02040503050406030204" pitchFamily="18" charset="0"/>
                              <a:ea typeface="Cambria Math" panose="02040503050406030204" pitchFamily="18" charset="0"/>
                            </a:rPr>
                            <m:t>𝑠</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cs typeface="Times New Roman" panose="02020603050405020304" pitchFamily="18" charset="0"/>
                        </a:rPr>
                        <m:t>6</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23" name="矩形 22"/>
              <p:cNvSpPr>
                <a:spLocks noRot="1" noChangeAspect="1" noMove="1" noResize="1" noEditPoints="1" noAdjustHandles="1" noChangeArrowheads="1" noChangeShapeType="1" noTextEdit="1"/>
              </p:cNvSpPr>
              <p:nvPr/>
            </p:nvSpPr>
            <p:spPr>
              <a:xfrm>
                <a:off x="2397070" y="3527148"/>
                <a:ext cx="1566647" cy="36471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022229" y="3503628"/>
                <a:ext cx="1556003"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en-US" altLang="zh-CN" sz="1400" b="0" i="1" smtClean="0">
                              <a:solidFill>
                                <a:srgbClr val="FF0000"/>
                              </a:solidFill>
                              <a:latin typeface="Cambria Math" panose="02040503050406030204" pitchFamily="18" charset="0"/>
                              <a:ea typeface="Cambria Math" panose="02040503050406030204" pitchFamily="18" charset="0"/>
                            </a:rPr>
                            <m:t>2</m:t>
                          </m:r>
                          <m:r>
                            <a:rPr lang="en-US" altLang="zh-CN" sz="1400" b="0" i="1" smtClean="0">
                              <a:solidFill>
                                <a:srgbClr val="FF0000"/>
                              </a:solidFill>
                              <a:latin typeface="Cambria Math" panose="02040503050406030204" pitchFamily="18" charset="0"/>
                              <a:ea typeface="Cambria Math" panose="02040503050406030204" pitchFamily="18" charset="0"/>
                            </a:rPr>
                            <m:t>𝑠</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cs typeface="Times New Roman" panose="02020603050405020304" pitchFamily="18" charset="0"/>
                        </a:rPr>
                        <m:t>10</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26" name="矩形 25"/>
              <p:cNvSpPr>
                <a:spLocks noRot="1" noChangeAspect="1" noMove="1" noResize="1" noEditPoints="1" noAdjustHandles="1" noChangeArrowheads="1" noChangeShapeType="1" noTextEdit="1"/>
              </p:cNvSpPr>
              <p:nvPr/>
            </p:nvSpPr>
            <p:spPr>
              <a:xfrm>
                <a:off x="4022229" y="3503628"/>
                <a:ext cx="1556003" cy="36471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25335" y="3822250"/>
                <a:ext cx="1858714" cy="344133"/>
              </a:xfrm>
              <a:prstGeom prst="rect">
                <a:avLst/>
              </a:prstGeom>
            </p:spPr>
            <p:txBody>
              <a:bodyPr wrap="none">
                <a:spAutoFit/>
              </a:bodyPr>
              <a:lstStyle/>
              <a:p>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cracks along </a:t>
                </a:r>
                <a14:m>
                  <m:oMath xmlns:m="http://schemas.openxmlformats.org/officeDocument/2006/math">
                    <m:sSup>
                      <m:sSupPr>
                        <m:ctrlPr>
                          <a:rPr lang="en-US" altLang="zh-CN" sz="1600" i="1" smtClean="0">
                            <a:solidFill>
                              <a:schemeClr val="tx1"/>
                            </a:solidFill>
                            <a:latin typeface="Cambria Math" panose="02040503050406030204" pitchFamily="18" charset="0"/>
                          </a:rPr>
                        </m:ctrlPr>
                      </m:sSupPr>
                      <m:e>
                        <m:r>
                          <a:rPr lang="en-US" altLang="zh-CN" sz="1600" b="0" i="1">
                            <a:solidFill>
                              <a:schemeClr val="tx1"/>
                            </a:solidFill>
                            <a:latin typeface="Cambria Math" panose="02040503050406030204" pitchFamily="18" charset="0"/>
                            <a:ea typeface="Cambria Math" panose="02040503050406030204" pitchFamily="18" charset="0"/>
                          </a:rPr>
                          <m:t>0</m:t>
                        </m:r>
                      </m:e>
                      <m:sup>
                        <m:r>
                          <a:rPr lang="en-US" altLang="zh-CN" sz="1600" b="0" i="1">
                            <a:solidFill>
                              <a:schemeClr val="tx1"/>
                            </a:solidFill>
                            <a:latin typeface="Cambria Math" panose="02040503050406030204" pitchFamily="18" charset="0"/>
                            <a:ea typeface="Cambria Math" panose="02040503050406030204" pitchFamily="18" charset="0"/>
                          </a:rPr>
                          <m:t>°</m:t>
                        </m:r>
                      </m:sup>
                    </m:sSup>
                  </m:oMath>
                </a14:m>
                <a:r>
                  <a:rPr lang="zh-CN" altLang="en-US"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625335" y="3822250"/>
                <a:ext cx="1858714" cy="344133"/>
              </a:xfrm>
              <a:prstGeom prst="rect">
                <a:avLst/>
              </a:prstGeom>
              <a:blipFill rotWithShape="0">
                <a:blip r:embed="rId5"/>
                <a:stretch>
                  <a:fillRect l="-1974" t="-7143" r="-987"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920311" y="3557815"/>
                <a:ext cx="1155766"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en-US" altLang="zh-CN" sz="1400" b="0" i="0" smtClean="0">
                              <a:solidFill>
                                <a:srgbClr val="FF0000"/>
                              </a:solidFill>
                              <a:latin typeface="Cambria Math" panose="02040503050406030204" pitchFamily="18" charset="0"/>
                              <a:ea typeface="Cambria Math" panose="02040503050406030204" pitchFamily="18" charset="0"/>
                            </a:rPr>
                            <m:t>8</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cs typeface="Times New Roman" panose="02020603050405020304" pitchFamily="18" charset="0"/>
                        </a:rPr>
                        <m:t>6</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32" name="矩形 31"/>
              <p:cNvSpPr>
                <a:spLocks noRot="1" noChangeAspect="1" noMove="1" noResize="1" noEditPoints="1" noAdjustHandles="1" noChangeArrowheads="1" noChangeShapeType="1" noTextEdit="1"/>
              </p:cNvSpPr>
              <p:nvPr/>
            </p:nvSpPr>
            <p:spPr>
              <a:xfrm>
                <a:off x="920311" y="3557815"/>
                <a:ext cx="1155766" cy="365036"/>
              </a:xfrm>
              <a:prstGeom prst="rect">
                <a:avLst/>
              </a:prstGeom>
              <a:blipFill rotWithShape="0">
                <a:blip r:embed="rId6"/>
                <a:stretch>
                  <a:fillRect/>
                </a:stretch>
              </a:blipFill>
            </p:spPr>
            <p:txBody>
              <a:bodyPr/>
              <a:lstStyle/>
              <a:p>
                <a:r>
                  <a:rPr lang="zh-CN" altLang="en-US">
                    <a:noFill/>
                  </a:rPr>
                  <a:t> </a:t>
                </a:r>
              </a:p>
            </p:txBody>
          </p:sp>
        </mc:Fallback>
      </mc:AlternateContent>
      <p:grpSp>
        <p:nvGrpSpPr>
          <p:cNvPr id="2" name="组合 1"/>
          <p:cNvGrpSpPr/>
          <p:nvPr/>
        </p:nvGrpSpPr>
        <p:grpSpPr>
          <a:xfrm>
            <a:off x="822527" y="1569982"/>
            <a:ext cx="6341761" cy="1959018"/>
            <a:chOff x="116083" y="1549957"/>
            <a:chExt cx="8963486" cy="3396536"/>
          </a:xfrm>
        </p:grpSpPr>
        <p:pic>
          <p:nvPicPr>
            <p:cNvPr id="4" name="图片 3"/>
            <p:cNvPicPr>
              <a:picLocks noChangeAspect="1"/>
            </p:cNvPicPr>
            <p:nvPr/>
          </p:nvPicPr>
          <p:blipFill rotWithShape="1">
            <a:blip r:embed="rId7"/>
            <a:srcRect t="3920"/>
            <a:stretch/>
          </p:blipFill>
          <p:spPr>
            <a:xfrm rot="10800000">
              <a:off x="4632804" y="1549957"/>
              <a:ext cx="2171444" cy="3391210"/>
            </a:xfrm>
            <a:prstGeom prst="rect">
              <a:avLst/>
            </a:prstGeom>
          </p:spPr>
        </p:pic>
        <p:pic>
          <p:nvPicPr>
            <p:cNvPr id="9" name="图片 8"/>
            <p:cNvPicPr>
              <a:picLocks noChangeAspect="1"/>
            </p:cNvPicPr>
            <p:nvPr/>
          </p:nvPicPr>
          <p:blipFill>
            <a:blip r:embed="rId8"/>
            <a:stretch>
              <a:fillRect/>
            </a:stretch>
          </p:blipFill>
          <p:spPr>
            <a:xfrm rot="5400000">
              <a:off x="1857280" y="2233282"/>
              <a:ext cx="3269201" cy="2016224"/>
            </a:xfrm>
            <a:prstGeom prst="rect">
              <a:avLst/>
            </a:prstGeom>
          </p:spPr>
        </p:pic>
        <p:pic>
          <p:nvPicPr>
            <p:cNvPr id="10" name="图片 9"/>
            <p:cNvPicPr>
              <a:picLocks noChangeAspect="1"/>
            </p:cNvPicPr>
            <p:nvPr/>
          </p:nvPicPr>
          <p:blipFill>
            <a:blip r:embed="rId9"/>
            <a:stretch>
              <a:fillRect/>
            </a:stretch>
          </p:blipFill>
          <p:spPr>
            <a:xfrm>
              <a:off x="116083" y="1606792"/>
              <a:ext cx="2189110" cy="3339701"/>
            </a:xfrm>
            <a:prstGeom prst="rect">
              <a:avLst/>
            </a:prstGeom>
          </p:spPr>
        </p:pic>
        <p:pic>
          <p:nvPicPr>
            <p:cNvPr id="11" name="图片 10"/>
            <p:cNvPicPr>
              <a:picLocks noChangeAspect="1"/>
            </p:cNvPicPr>
            <p:nvPr/>
          </p:nvPicPr>
          <p:blipFill>
            <a:blip r:embed="rId10"/>
            <a:stretch>
              <a:fillRect/>
            </a:stretch>
          </p:blipFill>
          <p:spPr>
            <a:xfrm rot="16200000">
              <a:off x="6300911" y="2219851"/>
              <a:ext cx="3313010" cy="2018304"/>
            </a:xfrm>
            <a:prstGeom prst="rect">
              <a:avLst/>
            </a:prstGeom>
          </p:spPr>
        </p:pic>
        <p:sp>
          <p:nvSpPr>
            <p:cNvPr id="6" name="椭圆 5"/>
            <p:cNvSpPr/>
            <p:nvPr/>
          </p:nvSpPr>
          <p:spPr bwMode="auto">
            <a:xfrm rot="16200000">
              <a:off x="-201948" y="3115995"/>
              <a:ext cx="2073268" cy="424947"/>
            </a:xfrm>
            <a:prstGeom prst="ellipse">
              <a:avLst/>
            </a:prstGeom>
            <a:noFill/>
            <a:ln w="158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椭圆 41"/>
            <p:cNvSpPr/>
            <p:nvPr/>
          </p:nvSpPr>
          <p:spPr bwMode="auto">
            <a:xfrm>
              <a:off x="2411760" y="2965235"/>
              <a:ext cx="800601" cy="319749"/>
            </a:xfrm>
            <a:prstGeom prst="ellipse">
              <a:avLst/>
            </a:prstGeom>
            <a:noFill/>
            <a:ln w="158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4" name="椭圆 43"/>
            <p:cNvSpPr/>
            <p:nvPr/>
          </p:nvSpPr>
          <p:spPr bwMode="auto">
            <a:xfrm>
              <a:off x="4499992" y="2924944"/>
              <a:ext cx="800601" cy="576064"/>
            </a:xfrm>
            <a:prstGeom prst="ellipse">
              <a:avLst/>
            </a:prstGeom>
            <a:noFill/>
            <a:ln w="158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椭圆 44"/>
            <p:cNvSpPr/>
            <p:nvPr/>
          </p:nvSpPr>
          <p:spPr bwMode="auto">
            <a:xfrm>
              <a:off x="8100392" y="2780928"/>
              <a:ext cx="979177" cy="1008112"/>
            </a:xfrm>
            <a:prstGeom prst="ellipse">
              <a:avLst/>
            </a:prstGeom>
            <a:noFill/>
            <a:ln w="158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mc:AlternateContent xmlns:mc="http://schemas.openxmlformats.org/markup-compatibility/2006" xmlns:a14="http://schemas.microsoft.com/office/drawing/2010/main">
        <mc:Choice Requires="a14">
          <p:sp>
            <p:nvSpPr>
              <p:cNvPr id="46" name="矩形 45"/>
              <p:cNvSpPr/>
              <p:nvPr/>
            </p:nvSpPr>
            <p:spPr>
              <a:xfrm>
                <a:off x="5554475" y="3487398"/>
                <a:ext cx="2036968"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d>
                            <m:dPr>
                              <m:begChr m:val="["/>
                              <m:endChr m:val="]"/>
                              <m:ctrlPr>
                                <a:rPr lang="zh-CN" altLang="en-US"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9</m:t>
                                  </m:r>
                                  <m:r>
                                    <a:rPr lang="en-US" altLang="zh-CN" sz="1400" i="1">
                                      <a:solidFill>
                                        <a:srgbClr val="FF0000"/>
                                      </a:solidFill>
                                      <a:latin typeface="Cambria Math" panose="02040503050406030204" pitchFamily="18" charset="0"/>
                                      <a:ea typeface="Cambria Math" panose="02040503050406030204" pitchFamily="18" charset="0"/>
                                    </a:rPr>
                                    <m:t>0</m:t>
                                  </m:r>
                                </m:e>
                                <m:sup>
                                  <m:r>
                                    <a:rPr lang="en-US" altLang="zh-CN" sz="1400" i="1">
                                      <a:solidFill>
                                        <a:srgbClr val="FF0000"/>
                                      </a:solidFill>
                                      <a:latin typeface="Cambria Math" panose="02040503050406030204" pitchFamily="18" charset="0"/>
                                      <a:ea typeface="Cambria Math" panose="02040503050406030204" pitchFamily="18" charset="0"/>
                                    </a:rPr>
                                    <m:t>°</m:t>
                                  </m:r>
                                </m:sup>
                              </m:sSup>
                              <m:r>
                                <a:rPr lang="en-US" altLang="zh-CN" sz="1400" i="1">
                                  <a:solidFill>
                                    <a:srgbClr val="FF0000"/>
                                  </a:solidFill>
                                  <a:latin typeface="Cambria Math" panose="02040503050406030204" pitchFamily="18" charset="0"/>
                                  <a:ea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ea typeface="Cambria Math" panose="02040503050406030204" pitchFamily="18" charset="0"/>
                                    </a:rPr>
                                    <m:t>45</m:t>
                                  </m:r>
                                </m:e>
                                <m:sup>
                                  <m:r>
                                    <a:rPr lang="en-US" altLang="zh-CN" sz="1400" i="1">
                                      <a:solidFill>
                                        <a:srgbClr val="FF0000"/>
                                      </a:solidFill>
                                      <a:latin typeface="Cambria Math" panose="02040503050406030204" pitchFamily="18" charset="0"/>
                                      <a:ea typeface="Cambria Math" panose="02040503050406030204" pitchFamily="18" charset="0"/>
                                    </a:rPr>
                                    <m:t>°</m:t>
                                  </m:r>
                                </m:sup>
                              </m:sSup>
                            </m:e>
                          </m:d>
                        </m:e>
                        <m:sub>
                          <m:r>
                            <a:rPr lang="en-US" altLang="zh-CN" sz="1400" b="0" i="1" smtClean="0">
                              <a:solidFill>
                                <a:srgbClr val="FF0000"/>
                              </a:solidFill>
                              <a:latin typeface="Cambria Math" panose="02040503050406030204" pitchFamily="18" charset="0"/>
                              <a:ea typeface="Cambria Math" panose="02040503050406030204" pitchFamily="18" charset="0"/>
                            </a:rPr>
                            <m:t>𝑠</m:t>
                          </m:r>
                        </m:sub>
                      </m:sSub>
                      <m:r>
                        <a:rPr lang="en-US" altLang="zh-CN" sz="1400">
                          <a:solidFill>
                            <a:srgbClr val="FF0000"/>
                          </a:solidFill>
                          <a:latin typeface="Cambria Math" panose="02040503050406030204" pitchFamily="18" charset="0"/>
                        </a:rPr>
                        <m:t>−</m:t>
                      </m:r>
                      <m:r>
                        <m:rPr>
                          <m:nor/>
                        </m:rPr>
                        <a:rPr lang="az-Cyrl-AZ" altLang="zh-CN" sz="1400" dirty="0">
                          <a:solidFill>
                            <a:srgbClr val="FF0000"/>
                          </a:solidFill>
                          <a:latin typeface="Times New Roman" panose="02020603050405020304" pitchFamily="18" charset="0"/>
                          <a:cs typeface="Times New Roman" panose="02020603050405020304" pitchFamily="18" charset="0"/>
                        </a:rPr>
                        <m:t>Ф</m:t>
                      </m:r>
                      <m:r>
                        <a:rPr lang="en-US" altLang="zh-CN" sz="1400" b="0" i="0" dirty="0" smtClean="0">
                          <a:solidFill>
                            <a:srgbClr val="FF0000"/>
                          </a:solidFill>
                          <a:latin typeface="Cambria Math" panose="02040503050406030204" pitchFamily="18" charset="0"/>
                          <a:cs typeface="Times New Roman" panose="02020603050405020304" pitchFamily="18" charset="0"/>
                        </a:rPr>
                        <m:t>6</m:t>
                      </m:r>
                      <m:r>
                        <a:rPr lang="en-US" altLang="zh-CN" sz="1400" dirty="0">
                          <a:solidFill>
                            <a:srgbClr val="FF0000"/>
                          </a:solidFill>
                          <a:latin typeface="Cambria Math" panose="02040503050406030204" pitchFamily="18" charset="0"/>
                        </a:rPr>
                        <m:t>0</m:t>
                      </m:r>
                    </m:oMath>
                  </m:oMathPara>
                </a14:m>
                <a:endParaRPr lang="zh-CN" altLang="en-US" sz="1400" dirty="0"/>
              </a:p>
            </p:txBody>
          </p:sp>
        </mc:Choice>
        <mc:Fallback xmlns="">
          <p:sp>
            <p:nvSpPr>
              <p:cNvPr id="46" name="矩形 45"/>
              <p:cNvSpPr>
                <a:spLocks noRot="1" noChangeAspect="1" noMove="1" noResize="1" noEditPoints="1" noAdjustHandles="1" noChangeArrowheads="1" noChangeShapeType="1" noTextEdit="1"/>
              </p:cNvSpPr>
              <p:nvPr/>
            </p:nvSpPr>
            <p:spPr>
              <a:xfrm>
                <a:off x="5554475" y="3487398"/>
                <a:ext cx="2036968" cy="36471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293677" y="3834328"/>
                <a:ext cx="1972528" cy="344133"/>
              </a:xfrm>
              <a:prstGeom prst="rect">
                <a:avLst/>
              </a:prstGeom>
            </p:spPr>
            <p:txBody>
              <a:bodyPr wrap="none">
                <a:spAutoFit/>
              </a:bodyPr>
              <a:lstStyle/>
              <a:p>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cracks along </a:t>
                </a:r>
                <a14:m>
                  <m:oMath xmlns:m="http://schemas.openxmlformats.org/officeDocument/2006/math">
                    <m:sSup>
                      <m:sSupPr>
                        <m:ctrlPr>
                          <a:rPr lang="en-US" altLang="zh-CN" sz="160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9</m:t>
                        </m:r>
                        <m:r>
                          <a:rPr lang="en-US" altLang="zh-CN" sz="1600" b="0" i="1">
                            <a:solidFill>
                              <a:schemeClr val="tx1"/>
                            </a:solidFill>
                            <a:latin typeface="Cambria Math" panose="02040503050406030204" pitchFamily="18" charset="0"/>
                            <a:ea typeface="Cambria Math" panose="02040503050406030204" pitchFamily="18" charset="0"/>
                          </a:rPr>
                          <m:t>0</m:t>
                        </m:r>
                      </m:e>
                      <m:sup>
                        <m:r>
                          <a:rPr lang="en-US" altLang="zh-CN" sz="1600" b="0" i="1">
                            <a:solidFill>
                              <a:schemeClr val="tx1"/>
                            </a:solidFill>
                            <a:latin typeface="Cambria Math" panose="02040503050406030204" pitchFamily="18" charset="0"/>
                            <a:ea typeface="Cambria Math" panose="02040503050406030204" pitchFamily="18" charset="0"/>
                          </a:rPr>
                          <m:t>°</m:t>
                        </m:r>
                      </m:sup>
                    </m:sSup>
                  </m:oMath>
                </a14:m>
                <a:r>
                  <a:rPr lang="zh-CN" altLang="en-US"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2293677" y="3834328"/>
                <a:ext cx="1972528" cy="344133"/>
              </a:xfrm>
              <a:prstGeom prst="rect">
                <a:avLst/>
              </a:prstGeom>
              <a:blipFill rotWithShape="0">
                <a:blip r:embed="rId12"/>
                <a:stretch>
                  <a:fillRect l="-1543" t="-7143" r="-617"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963717" y="3833109"/>
                <a:ext cx="1972528" cy="344133"/>
              </a:xfrm>
              <a:prstGeom prst="rect">
                <a:avLst/>
              </a:prstGeom>
            </p:spPr>
            <p:txBody>
              <a:bodyPr wrap="none">
                <a:spAutoFit/>
              </a:bodyPr>
              <a:lstStyle/>
              <a:p>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cracks along </a:t>
                </a:r>
                <a14:m>
                  <m:oMath xmlns:m="http://schemas.openxmlformats.org/officeDocument/2006/math">
                    <m:sSup>
                      <m:sSupPr>
                        <m:ctrlPr>
                          <a:rPr lang="en-US" altLang="zh-CN" sz="160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ea typeface="Cambria Math" panose="02040503050406030204" pitchFamily="18" charset="0"/>
                          </a:rPr>
                          <m:t>45</m:t>
                        </m:r>
                      </m:e>
                      <m:sup>
                        <m:r>
                          <a:rPr lang="en-US" altLang="zh-CN" sz="1600" b="0" i="1">
                            <a:solidFill>
                              <a:schemeClr val="tx1"/>
                            </a:solidFill>
                            <a:latin typeface="Cambria Math" panose="02040503050406030204" pitchFamily="18" charset="0"/>
                            <a:ea typeface="Cambria Math" panose="02040503050406030204" pitchFamily="18" charset="0"/>
                          </a:rPr>
                          <m:t>°</m:t>
                        </m:r>
                      </m:sup>
                    </m:sSup>
                  </m:oMath>
                </a14:m>
                <a:r>
                  <a:rPr lang="zh-CN" altLang="en-US"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3963717" y="3833109"/>
                <a:ext cx="1972528" cy="344133"/>
              </a:xfrm>
              <a:prstGeom prst="rect">
                <a:avLst/>
              </a:prstGeom>
              <a:blipFill rotWithShape="0">
                <a:blip r:embed="rId13"/>
                <a:stretch>
                  <a:fillRect l="-1543" t="-7143" r="-617" b="-23214"/>
                </a:stretch>
              </a:blipFill>
            </p:spPr>
            <p:txBody>
              <a:bodyPr/>
              <a:lstStyle/>
              <a:p>
                <a:r>
                  <a:rPr lang="zh-CN" altLang="en-US">
                    <a:noFill/>
                  </a:rPr>
                  <a:t> </a:t>
                </a:r>
              </a:p>
            </p:txBody>
          </p:sp>
        </mc:Fallback>
      </mc:AlternateContent>
      <p:sp>
        <p:nvSpPr>
          <p:cNvPr id="24" name="矩形 23"/>
          <p:cNvSpPr/>
          <p:nvPr/>
        </p:nvSpPr>
        <p:spPr>
          <a:xfrm>
            <a:off x="327215" y="4274967"/>
            <a:ext cx="1537600" cy="369332"/>
          </a:xfrm>
          <a:prstGeom prst="rect">
            <a:avLst/>
          </a:prstGeom>
        </p:spPr>
        <p:txBody>
          <a:bodyPr wrap="none">
            <a:spAutoFit/>
          </a:bodyPr>
          <a:lstStyle/>
          <a:p>
            <a:r>
              <a:rPr lang="en-US" altLang="zh-CN" dirty="0" smtClean="0">
                <a:solidFill>
                  <a:srgbClr val="FF0000"/>
                </a:solidFill>
                <a:latin typeface="Times New Roman" panose="02020603050405020304" pitchFamily="18" charset="0"/>
                <a:ea typeface="宋体" panose="02010600030101010101" pitchFamily="2" charset="-122"/>
              </a:rPr>
              <a:t>Ultimate loads</a:t>
            </a:r>
            <a:endParaRPr lang="zh-CN" altLang="en-US" dirty="0">
              <a:solidFill>
                <a:srgbClr val="FF0000"/>
              </a:solidFill>
            </a:endParaRPr>
          </a:p>
        </p:txBody>
      </p:sp>
      <p:grpSp>
        <p:nvGrpSpPr>
          <p:cNvPr id="5" name="组合 4"/>
          <p:cNvGrpSpPr/>
          <p:nvPr/>
        </p:nvGrpSpPr>
        <p:grpSpPr>
          <a:xfrm>
            <a:off x="2497689" y="4119794"/>
            <a:ext cx="4112259" cy="2625395"/>
            <a:chOff x="2497689" y="4119794"/>
            <a:chExt cx="4112259" cy="2625395"/>
          </a:xfrm>
        </p:grpSpPr>
        <p:pic>
          <p:nvPicPr>
            <p:cNvPr id="25" name="图片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497689" y="4119794"/>
              <a:ext cx="4112259" cy="2625395"/>
            </a:xfrm>
            <a:prstGeom prst="rect">
              <a:avLst/>
            </a:prstGeom>
          </p:spPr>
        </p:pic>
        <p:sp>
          <p:nvSpPr>
            <p:cNvPr id="27" name="文本框 26"/>
            <p:cNvSpPr txBox="1"/>
            <p:nvPr/>
          </p:nvSpPr>
          <p:spPr>
            <a:xfrm>
              <a:off x="3007457" y="6439228"/>
              <a:ext cx="3502981" cy="261610"/>
            </a:xfrm>
            <a:prstGeom prst="rect">
              <a:avLst/>
            </a:prstGeom>
            <a:solidFill>
              <a:schemeClr val="bg1"/>
            </a:solidFill>
          </p:spPr>
          <p:txBody>
            <a:bodyPr wrap="square" rtlCol="0">
              <a:spAutoFit/>
            </a:bodyPr>
            <a:lstStyle/>
            <a:p>
              <a:r>
                <a:rPr lang="en-US" altLang="zh-CN" sz="1100" dirty="0" smtClean="0"/>
                <a:t>          60                   80                      100 </a:t>
              </a:r>
              <a:endParaRPr lang="zh-CN" altLang="en-US" sz="1100" dirty="0"/>
            </a:p>
          </p:txBody>
        </p:sp>
      </p:grpSp>
    </p:spTree>
    <p:extLst>
      <p:ext uri="{BB962C8B-B14F-4D97-AF65-F5344CB8AC3E}">
        <p14:creationId xmlns:p14="http://schemas.microsoft.com/office/powerpoint/2010/main" val="21316953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bwMode="auto">
          <a:xfrm>
            <a:off x="1462218" y="4425882"/>
            <a:ext cx="6062110" cy="624132"/>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98" name="Rectangle 2"/>
          <p:cNvSpPr>
            <a:spLocks noGrp="1" noChangeArrowheads="1"/>
          </p:cNvSpPr>
          <p:nvPr>
            <p:ph type="title"/>
          </p:nvPr>
        </p:nvSpPr>
        <p:spPr>
          <a:xfrm>
            <a:off x="457200" y="353997"/>
            <a:ext cx="8229600" cy="788987"/>
          </a:xfrm>
        </p:spPr>
        <p:txBody>
          <a:bodyPr/>
          <a:lstStyle/>
          <a:p>
            <a:pPr eaLnBrk="1" hangingPunct="1"/>
            <a:r>
              <a:rPr lang="en-US" altLang="zh-CN" dirty="0" smtClean="0">
                <a:latin typeface="+mj-lt"/>
                <a:ea typeface="黑体" pitchFamily="49" charset="-122"/>
              </a:rPr>
              <a:t>Contents</a:t>
            </a:r>
            <a:endParaRPr lang="zh-CN" altLang="en-US" dirty="0" smtClean="0">
              <a:latin typeface="+mj-lt"/>
              <a:ea typeface="黑体" pitchFamily="49" charset="-122"/>
            </a:endParaRPr>
          </a:p>
        </p:txBody>
      </p:sp>
      <p:sp>
        <p:nvSpPr>
          <p:cNvPr id="3" name="灯片编号占位符 2"/>
          <p:cNvSpPr>
            <a:spLocks noGrp="1"/>
          </p:cNvSpPr>
          <p:nvPr>
            <p:ph type="sldNum" sz="quarter" idx="12"/>
          </p:nvPr>
        </p:nvSpPr>
        <p:spPr/>
        <p:txBody>
          <a:bodyPr/>
          <a:lstStyle/>
          <a:p>
            <a:pPr>
              <a:defRPr/>
            </a:pPr>
            <a:fld id="{05E6B7BB-EB50-41D2-AA8D-864F4C24E0AE}" type="slidenum">
              <a:rPr lang="en-US" altLang="zh-CN" smtClean="0"/>
              <a:pPr>
                <a:defRPr/>
              </a:pPr>
              <a:t>22</a:t>
            </a:fld>
            <a:endParaRPr lang="en-US" altLang="zh-CN"/>
          </a:p>
        </p:txBody>
      </p:sp>
      <p:grpSp>
        <p:nvGrpSpPr>
          <p:cNvPr id="2" name="Group 2"/>
          <p:cNvGrpSpPr>
            <a:grpSpLocks/>
          </p:cNvGrpSpPr>
          <p:nvPr/>
        </p:nvGrpSpPr>
        <p:grpSpPr bwMode="auto">
          <a:xfrm>
            <a:off x="928818" y="1384580"/>
            <a:ext cx="762000" cy="665162"/>
            <a:chOff x="1110" y="2656"/>
            <a:chExt cx="1549" cy="1351"/>
          </a:xfrm>
        </p:grpSpPr>
        <p:sp>
          <p:nvSpPr>
            <p:cNvPr id="34" name="AutoShape 3"/>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5" name="AutoShape 4"/>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6" name="AutoShape 5"/>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 name="Group 6"/>
          <p:cNvGrpSpPr>
            <a:grpSpLocks/>
          </p:cNvGrpSpPr>
          <p:nvPr/>
        </p:nvGrpSpPr>
        <p:grpSpPr bwMode="auto">
          <a:xfrm>
            <a:off x="928818" y="2354580"/>
            <a:ext cx="762000" cy="665162"/>
            <a:chOff x="3174" y="2656"/>
            <a:chExt cx="1549" cy="1351"/>
          </a:xfrm>
        </p:grpSpPr>
        <p:sp>
          <p:nvSpPr>
            <p:cNvPr id="38" name="AutoShape 7"/>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9" name="AutoShape 8"/>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9"/>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1" name="Line 10"/>
          <p:cNvSpPr>
            <a:spLocks noChangeShapeType="1"/>
          </p:cNvSpPr>
          <p:nvPr/>
        </p:nvSpPr>
        <p:spPr bwMode="auto">
          <a:xfrm flipV="1">
            <a:off x="1462218" y="2048240"/>
            <a:ext cx="6062110" cy="12608"/>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Text Box 11"/>
          <p:cNvSpPr txBox="1">
            <a:spLocks noChangeArrowheads="1"/>
          </p:cNvSpPr>
          <p:nvPr/>
        </p:nvSpPr>
        <p:spPr bwMode="auto">
          <a:xfrm>
            <a:off x="1919418" y="1537628"/>
            <a:ext cx="2141933" cy="523220"/>
          </a:xfrm>
          <a:prstGeom prst="rect">
            <a:avLst/>
          </a:prstGeom>
          <a:noFill/>
          <a:ln w="9525" algn="ctr">
            <a:noFill/>
            <a:miter lim="800000"/>
            <a:headEnd/>
            <a:tailEnd/>
          </a:ln>
        </p:spPr>
        <p:txBody>
          <a:bodyPr wrap="none">
            <a:spAutoFit/>
          </a:bodyPr>
          <a:lstStyle/>
          <a:p>
            <a:pPr lvl="0" fontAlgn="auto">
              <a:spcBef>
                <a:spcPts val="0"/>
              </a:spcBef>
              <a:spcAft>
                <a:spcPts val="0"/>
              </a:spcAft>
            </a:pPr>
            <a:r>
              <a:rPr lang="en-US" altLang="zh-CN" sz="2800" b="1" kern="0" dirty="0">
                <a:solidFill>
                  <a:srgbClr val="0070C0"/>
                </a:solidFill>
                <a:latin typeface="Times New Roman" pitchFamily="18" charset="0"/>
                <a:ea typeface="微软雅黑" pitchFamily="34" charset="-122"/>
                <a:cs typeface="Times New Roman" pitchFamily="18" charset="0"/>
              </a:rPr>
              <a:t>Introduction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43" name="Text Box 12"/>
          <p:cNvSpPr txBox="1">
            <a:spLocks noChangeArrowheads="1"/>
          </p:cNvSpPr>
          <p:nvPr/>
        </p:nvSpPr>
        <p:spPr bwMode="gray">
          <a:xfrm>
            <a:off x="1125668" y="148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44" name="Line 13"/>
          <p:cNvSpPr>
            <a:spLocks noChangeShapeType="1"/>
          </p:cNvSpPr>
          <p:nvPr/>
        </p:nvSpPr>
        <p:spPr bwMode="auto">
          <a:xfrm>
            <a:off x="1538418" y="3068960"/>
            <a:ext cx="5985910" cy="32404"/>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5"/>
          <p:cNvSpPr txBox="1">
            <a:spLocks noChangeArrowheads="1"/>
          </p:cNvSpPr>
          <p:nvPr/>
        </p:nvSpPr>
        <p:spPr bwMode="gray">
          <a:xfrm>
            <a:off x="1125668" y="245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5" name="Group 16"/>
          <p:cNvGrpSpPr>
            <a:grpSpLocks/>
          </p:cNvGrpSpPr>
          <p:nvPr/>
        </p:nvGrpSpPr>
        <p:grpSpPr bwMode="auto">
          <a:xfrm>
            <a:off x="928818" y="3356992"/>
            <a:ext cx="762000" cy="665162"/>
            <a:chOff x="1110" y="2656"/>
            <a:chExt cx="1549" cy="1351"/>
          </a:xfrm>
        </p:grpSpPr>
        <p:sp>
          <p:nvSpPr>
            <p:cNvPr id="48" name="AutoShape 17"/>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18"/>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0" name="AutoShape 19"/>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6" name="Group 20"/>
          <p:cNvGrpSpPr>
            <a:grpSpLocks/>
          </p:cNvGrpSpPr>
          <p:nvPr/>
        </p:nvGrpSpPr>
        <p:grpSpPr bwMode="auto">
          <a:xfrm>
            <a:off x="928818" y="5284688"/>
            <a:ext cx="762000" cy="665162"/>
            <a:chOff x="3174" y="2656"/>
            <a:chExt cx="1549" cy="1351"/>
          </a:xfrm>
        </p:grpSpPr>
        <p:sp>
          <p:nvSpPr>
            <p:cNvPr id="52"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3"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4"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5" name="Line 24"/>
          <p:cNvSpPr>
            <a:spLocks noChangeShapeType="1"/>
          </p:cNvSpPr>
          <p:nvPr/>
        </p:nvSpPr>
        <p:spPr bwMode="auto">
          <a:xfrm>
            <a:off x="1462218" y="4071364"/>
            <a:ext cx="6062110" cy="50642"/>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Text Box 26"/>
          <p:cNvSpPr txBox="1">
            <a:spLocks noChangeArrowheads="1"/>
          </p:cNvSpPr>
          <p:nvPr/>
        </p:nvSpPr>
        <p:spPr bwMode="gray">
          <a:xfrm>
            <a:off x="1125668" y="3455417"/>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FFFFFF"/>
                </a:solidFill>
                <a:effectLst/>
                <a:uLnTx/>
                <a:uFillTx/>
              </a:rPr>
              <a:t>3</a:t>
            </a:r>
          </a:p>
        </p:txBody>
      </p:sp>
      <p:sp>
        <p:nvSpPr>
          <p:cNvPr id="58" name="Line 27"/>
          <p:cNvSpPr>
            <a:spLocks noChangeShapeType="1"/>
          </p:cNvSpPr>
          <p:nvPr/>
        </p:nvSpPr>
        <p:spPr bwMode="auto">
          <a:xfrm>
            <a:off x="1614618" y="5999062"/>
            <a:ext cx="5837702" cy="5562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Text Box 29"/>
          <p:cNvSpPr txBox="1">
            <a:spLocks noChangeArrowheads="1"/>
          </p:cNvSpPr>
          <p:nvPr/>
        </p:nvSpPr>
        <p:spPr bwMode="gray">
          <a:xfrm>
            <a:off x="1125668" y="5383113"/>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61" name="Text Box 11"/>
          <p:cNvSpPr txBox="1">
            <a:spLocks noChangeArrowheads="1"/>
          </p:cNvSpPr>
          <p:nvPr/>
        </p:nvSpPr>
        <p:spPr bwMode="auto">
          <a:xfrm>
            <a:off x="1916901" y="2474302"/>
            <a:ext cx="3796232"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Numerical Simulations </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62" name="Text Box 11"/>
          <p:cNvSpPr txBox="1">
            <a:spLocks noChangeArrowheads="1"/>
          </p:cNvSpPr>
          <p:nvPr/>
        </p:nvSpPr>
        <p:spPr bwMode="auto">
          <a:xfrm>
            <a:off x="1886426" y="3409836"/>
            <a:ext cx="6285974"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Experiments</a:t>
            </a:r>
            <a:endParaRPr lang="zh-CN" altLang="en-US" sz="2800" b="1" kern="0" dirty="0" smtClean="0">
              <a:solidFill>
                <a:srgbClr val="0070C0"/>
              </a:solidFill>
              <a:latin typeface="Times New Roman" pitchFamily="18" charset="0"/>
              <a:ea typeface="微软雅黑" pitchFamily="34" charset="-122"/>
              <a:cs typeface="Times New Roman" pitchFamily="18" charset="0"/>
            </a:endParaRPr>
          </a:p>
        </p:txBody>
      </p:sp>
      <p:sp>
        <p:nvSpPr>
          <p:cNvPr id="63" name="Text Box 11"/>
          <p:cNvSpPr txBox="1">
            <a:spLocks noChangeArrowheads="1"/>
          </p:cNvSpPr>
          <p:nvPr/>
        </p:nvSpPr>
        <p:spPr bwMode="auto">
          <a:xfrm>
            <a:off x="1919418" y="5426630"/>
            <a:ext cx="2040943"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Conclusions</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grpSp>
        <p:nvGrpSpPr>
          <p:cNvPr id="32" name="Group 20"/>
          <p:cNvGrpSpPr>
            <a:grpSpLocks/>
          </p:cNvGrpSpPr>
          <p:nvPr/>
        </p:nvGrpSpPr>
        <p:grpSpPr bwMode="auto">
          <a:xfrm>
            <a:off x="899592" y="4365104"/>
            <a:ext cx="762000" cy="665162"/>
            <a:chOff x="3174" y="2656"/>
            <a:chExt cx="1549" cy="1351"/>
          </a:xfrm>
        </p:grpSpPr>
        <p:sp>
          <p:nvSpPr>
            <p:cNvPr id="33"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7"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5"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7" name="Line 27"/>
          <p:cNvSpPr>
            <a:spLocks noChangeShapeType="1"/>
          </p:cNvSpPr>
          <p:nvPr/>
        </p:nvSpPr>
        <p:spPr bwMode="auto">
          <a:xfrm>
            <a:off x="1585392" y="5079478"/>
            <a:ext cx="5866928" cy="3967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29"/>
          <p:cNvSpPr txBox="1">
            <a:spLocks noChangeArrowheads="1"/>
          </p:cNvSpPr>
          <p:nvPr/>
        </p:nvSpPr>
        <p:spPr bwMode="gray">
          <a:xfrm>
            <a:off x="1096442" y="4463529"/>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56" name="Text Box 11"/>
          <p:cNvSpPr txBox="1">
            <a:spLocks noChangeArrowheads="1"/>
          </p:cNvSpPr>
          <p:nvPr/>
        </p:nvSpPr>
        <p:spPr bwMode="auto">
          <a:xfrm>
            <a:off x="1890192" y="4507046"/>
            <a:ext cx="3757760"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Results and discussion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2522099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23</a:t>
            </a:fld>
            <a:endParaRPr lang="en-US" altLang="zh-CN" dirty="0"/>
          </a:p>
        </p:txBody>
      </p:sp>
      <p:sp>
        <p:nvSpPr>
          <p:cNvPr id="15" name="文本框 14"/>
          <p:cNvSpPr txBox="1"/>
          <p:nvPr/>
        </p:nvSpPr>
        <p:spPr>
          <a:xfrm>
            <a:off x="3367427" y="1156818"/>
            <a:ext cx="1001276"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9705" y="3264286"/>
            <a:ext cx="1712329" cy="1425181"/>
          </a:xfrm>
          <a:prstGeom prst="rect">
            <a:avLst/>
          </a:prstGeom>
          <a:noFill/>
          <a:ln>
            <a:noFill/>
          </a:ln>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9092" y="1692505"/>
            <a:ext cx="1675910" cy="1485072"/>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9092" y="4767037"/>
            <a:ext cx="1722944" cy="1524669"/>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8701" y="1713947"/>
            <a:ext cx="1653419" cy="1463630"/>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8190" y="3264286"/>
            <a:ext cx="1613930" cy="1428290"/>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8191" y="4830167"/>
            <a:ext cx="1613930" cy="1439087"/>
          </a:xfrm>
          <a:prstGeom prst="rect">
            <a:avLst/>
          </a:prstGeom>
        </p:spPr>
      </p:pic>
      <p:sp>
        <p:nvSpPr>
          <p:cNvPr id="18" name="矩形 17"/>
          <p:cNvSpPr/>
          <p:nvPr/>
        </p:nvSpPr>
        <p:spPr>
          <a:xfrm>
            <a:off x="1455432" y="6434641"/>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20" name="矩形 19"/>
          <p:cNvSpPr/>
          <p:nvPr/>
        </p:nvSpPr>
        <p:spPr>
          <a:xfrm>
            <a:off x="4025634" y="6413183"/>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9"/>
          <a:stretch>
            <a:fillRect/>
          </a:stretch>
        </p:blipFill>
        <p:spPr>
          <a:xfrm>
            <a:off x="6185669" y="4946630"/>
            <a:ext cx="1751330" cy="1299210"/>
          </a:xfrm>
          <a:prstGeom prst="rect">
            <a:avLst/>
          </a:prstGeom>
        </p:spPr>
      </p:pic>
      <p:pic>
        <p:nvPicPr>
          <p:cNvPr id="13" name="图片 12"/>
          <p:cNvPicPr/>
          <p:nvPr/>
        </p:nvPicPr>
        <p:blipFill>
          <a:blip r:embed="rId10"/>
          <a:stretch>
            <a:fillRect/>
          </a:stretch>
        </p:blipFill>
        <p:spPr>
          <a:xfrm>
            <a:off x="6163346" y="3338293"/>
            <a:ext cx="1668780" cy="1354455"/>
          </a:xfrm>
          <a:prstGeom prst="rect">
            <a:avLst/>
          </a:prstGeom>
        </p:spPr>
      </p:pic>
      <p:pic>
        <p:nvPicPr>
          <p:cNvPr id="14" name="图片 13"/>
          <p:cNvPicPr>
            <a:picLocks noChangeAspect="1"/>
          </p:cNvPicPr>
          <p:nvPr/>
        </p:nvPicPr>
        <p:blipFill>
          <a:blip r:embed="rId11"/>
          <a:stretch>
            <a:fillRect/>
          </a:stretch>
        </p:blipFill>
        <p:spPr>
          <a:xfrm>
            <a:off x="6088416" y="1801029"/>
            <a:ext cx="1818640" cy="1224280"/>
          </a:xfrm>
          <a:prstGeom prst="rect">
            <a:avLst/>
          </a:prstGeom>
        </p:spPr>
      </p:pic>
      <p:sp>
        <p:nvSpPr>
          <p:cNvPr id="7" name="文本框 6"/>
          <p:cNvSpPr txBox="1"/>
          <p:nvPr/>
        </p:nvSpPr>
        <p:spPr>
          <a:xfrm>
            <a:off x="553582" y="2098468"/>
            <a:ext cx="959485" cy="368300"/>
          </a:xfrm>
          <a:prstGeom prst="rect">
            <a:avLst/>
          </a:prstGeom>
          <a:noFill/>
        </p:spPr>
        <p:txBody>
          <a:bodyPr wrap="square" rtlCol="0">
            <a:spAutoFit/>
          </a:bodyPr>
          <a:lstStyle/>
          <a:p>
            <a:r>
              <a:rPr lang="en-US" altLang="zh-CN" dirty="0"/>
              <a:t>60mm</a:t>
            </a:r>
          </a:p>
        </p:txBody>
      </p:sp>
      <p:sp>
        <p:nvSpPr>
          <p:cNvPr id="10" name="文本框 9"/>
          <p:cNvSpPr txBox="1"/>
          <p:nvPr/>
        </p:nvSpPr>
        <p:spPr>
          <a:xfrm>
            <a:off x="627191" y="3750419"/>
            <a:ext cx="959485" cy="368300"/>
          </a:xfrm>
          <a:prstGeom prst="rect">
            <a:avLst/>
          </a:prstGeom>
          <a:noFill/>
        </p:spPr>
        <p:txBody>
          <a:bodyPr wrap="square" rtlCol="0">
            <a:spAutoFit/>
          </a:bodyPr>
          <a:lstStyle/>
          <a:p>
            <a:r>
              <a:rPr lang="en-US" altLang="zh-CN" dirty="0"/>
              <a:t>80mm</a:t>
            </a:r>
          </a:p>
        </p:txBody>
      </p:sp>
      <p:sp>
        <p:nvSpPr>
          <p:cNvPr id="11" name="文本框 10"/>
          <p:cNvSpPr txBox="1"/>
          <p:nvPr/>
        </p:nvSpPr>
        <p:spPr>
          <a:xfrm>
            <a:off x="510203" y="5407719"/>
            <a:ext cx="959485" cy="368300"/>
          </a:xfrm>
          <a:prstGeom prst="rect">
            <a:avLst/>
          </a:prstGeom>
          <a:noFill/>
        </p:spPr>
        <p:txBody>
          <a:bodyPr wrap="square" rtlCol="0">
            <a:spAutoFit/>
          </a:bodyPr>
          <a:lstStyle/>
          <a:p>
            <a:r>
              <a:rPr lang="en-US" altLang="zh-CN" dirty="0"/>
              <a:t>100mm</a:t>
            </a:r>
          </a:p>
        </p:txBody>
      </p:sp>
      <p:sp>
        <p:nvSpPr>
          <p:cNvPr id="22" name="文本框 21"/>
          <p:cNvSpPr txBox="1"/>
          <p:nvPr/>
        </p:nvSpPr>
        <p:spPr>
          <a:xfrm>
            <a:off x="194957" y="1250347"/>
            <a:ext cx="3612515" cy="400110"/>
          </a:xfrm>
          <a:prstGeom prst="rect">
            <a:avLst/>
          </a:prstGeom>
          <a:noFill/>
        </p:spPr>
        <p:txBody>
          <a:bodyPr wrap="square" rtlCol="0">
            <a:spAutoFit/>
          </a:bodyPr>
          <a:lstStyle/>
          <a:p>
            <a:r>
              <a:rPr lang="en-US" altLang="zh-CN" sz="2000" dirty="0"/>
              <a:t>Failure evolution</a:t>
            </a:r>
            <a:r>
              <a:rPr lang="zh-CN" altLang="en-US" sz="2000" dirty="0"/>
              <a:t>：</a:t>
            </a:r>
          </a:p>
        </p:txBody>
      </p:sp>
      <p:sp>
        <p:nvSpPr>
          <p:cNvPr id="24"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4. Results </a:t>
            </a:r>
            <a:r>
              <a:rPr lang="en-US" altLang="zh-CN" sz="2800" dirty="0">
                <a:latin typeface="+mj-lt"/>
                <a:ea typeface="黑体" pitchFamily="2" charset="-122"/>
                <a:cs typeface="Times New Roman" pitchFamily="18" charset="0"/>
              </a:rPr>
              <a:t>and discussion </a:t>
            </a:r>
            <a:r>
              <a:rPr lang="en-US" altLang="zh-CN" sz="2800" dirty="0" smtClean="0">
                <a:latin typeface="+mj-lt"/>
                <a:ea typeface="黑体" pitchFamily="2" charset="-122"/>
                <a:cs typeface="Times New Roman" pitchFamily="18" charset="0"/>
              </a:rPr>
              <a:t>(</a:t>
            </a:r>
            <a:r>
              <a:rPr lang="en-US" altLang="zh-CN" sz="2800" dirty="0" err="1" smtClean="0">
                <a:latin typeface="+mj-lt"/>
                <a:ea typeface="黑体" pitchFamily="2" charset="-122"/>
                <a:cs typeface="Times New Roman" pitchFamily="18" charset="0"/>
              </a:rPr>
              <a:t>i</a:t>
            </a:r>
            <a:r>
              <a:rPr lang="en-US" altLang="zh-CN" sz="2800" dirty="0" smtClean="0">
                <a:latin typeface="+mj-lt"/>
                <a:ea typeface="黑体" pitchFamily="2" charset="-122"/>
                <a:cs typeface="Times New Roman" pitchFamily="18" charset="0"/>
              </a:rPr>
              <a:t>)</a:t>
            </a:r>
            <a:endParaRPr lang="en-US" altLang="zh-CN" sz="2800" dirty="0" smtClean="0">
              <a:solidFill>
                <a:schemeClr val="tx1"/>
              </a:solidFill>
              <a:latin typeface="+mj-lt"/>
              <a:ea typeface="黑体" pitchFamily="2" charset="-122"/>
              <a:cs typeface="Times New Roman" pitchFamily="18" charset="0"/>
            </a:endParaRPr>
          </a:p>
        </p:txBody>
      </p:sp>
    </p:spTree>
    <p:extLst>
      <p:ext uri="{BB962C8B-B14F-4D97-AF65-F5344CB8AC3E}">
        <p14:creationId xmlns:p14="http://schemas.microsoft.com/office/powerpoint/2010/main" val="84884855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24</a:t>
            </a:fld>
            <a:endParaRPr lang="en-US" altLang="zh-CN" dirty="0"/>
          </a:p>
        </p:txBody>
      </p:sp>
      <p:pic>
        <p:nvPicPr>
          <p:cNvPr id="2" name="图片 1"/>
          <p:cNvPicPr>
            <a:picLocks noChangeAspect="1"/>
          </p:cNvPicPr>
          <p:nvPr/>
        </p:nvPicPr>
        <p:blipFill>
          <a:blip r:embed="rId3"/>
          <a:stretch>
            <a:fillRect/>
          </a:stretch>
        </p:blipFill>
        <p:spPr>
          <a:xfrm>
            <a:off x="6083935" y="3371850"/>
            <a:ext cx="1722120" cy="1420495"/>
          </a:xfrm>
          <a:prstGeom prst="rect">
            <a:avLst/>
          </a:prstGeom>
        </p:spPr>
      </p:pic>
      <p:pic>
        <p:nvPicPr>
          <p:cNvPr id="4" name="图片 3"/>
          <p:cNvPicPr>
            <a:picLocks noChangeAspect="1"/>
          </p:cNvPicPr>
          <p:nvPr/>
        </p:nvPicPr>
        <p:blipFill>
          <a:blip r:embed="rId4"/>
          <a:stretch>
            <a:fillRect/>
          </a:stretch>
        </p:blipFill>
        <p:spPr>
          <a:xfrm>
            <a:off x="6083935" y="1912620"/>
            <a:ext cx="1983740" cy="1279525"/>
          </a:xfrm>
          <a:prstGeom prst="rect">
            <a:avLst/>
          </a:prstGeom>
        </p:spPr>
      </p:pic>
      <p:pic>
        <p:nvPicPr>
          <p:cNvPr id="5" name="图片 4"/>
          <p:cNvPicPr>
            <a:picLocks noChangeAspect="1"/>
          </p:cNvPicPr>
          <p:nvPr/>
        </p:nvPicPr>
        <p:blipFill>
          <a:blip r:embed="rId5"/>
          <a:stretch>
            <a:fillRect/>
          </a:stretch>
        </p:blipFill>
        <p:spPr>
          <a:xfrm>
            <a:off x="6083935" y="4991735"/>
            <a:ext cx="1853565" cy="123761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37" name="图片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38" name="图片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39" name="图片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40" name="图片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41" name="图片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42" name="图片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43" name="图片 4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44" name="图片 4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45" name="图片 4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 name="文本框 5"/>
          <p:cNvSpPr txBox="1"/>
          <p:nvPr/>
        </p:nvSpPr>
        <p:spPr>
          <a:xfrm>
            <a:off x="5767574" y="1236389"/>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16952" y="1164707"/>
            <a:ext cx="5615305" cy="398780"/>
          </a:xfrm>
          <a:prstGeom prst="rect">
            <a:avLst/>
          </a:prstGeom>
          <a:noFill/>
        </p:spPr>
        <p:txBody>
          <a:bodyPr wrap="square" rtlCol="0">
            <a:spAutoFit/>
          </a:bodyPr>
          <a:lstStyle/>
          <a:p>
            <a:r>
              <a:rPr lang="en-US" altLang="zh-CN" sz="2000" dirty="0"/>
              <a:t>Failure evolution</a:t>
            </a:r>
            <a:r>
              <a:rPr lang="zh-CN" altLang="en-US" sz="2000" dirty="0"/>
              <a:t>：</a:t>
            </a:r>
            <a:r>
              <a:rPr lang="en-US" altLang="zh-CN" sz="2000" b="1" dirty="0" smtClean="0">
                <a:latin typeface="Times New Roman" panose="02020603050405020304" pitchFamily="18" charset="0"/>
                <a:cs typeface="Times New Roman" panose="02020603050405020304" pitchFamily="18" charset="0"/>
                <a:sym typeface="+mn-ea"/>
              </a:rPr>
              <a:t>Exponential degenaration</a:t>
            </a:r>
          </a:p>
        </p:txBody>
      </p:sp>
      <p:sp>
        <p:nvSpPr>
          <p:cNvPr id="36"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4. Results </a:t>
            </a:r>
            <a:r>
              <a:rPr lang="en-US" altLang="zh-CN" sz="2800" dirty="0">
                <a:latin typeface="+mj-lt"/>
                <a:ea typeface="黑体" pitchFamily="2" charset="-122"/>
                <a:cs typeface="Times New Roman" pitchFamily="18" charset="0"/>
              </a:rPr>
              <a:t>and discussion </a:t>
            </a:r>
            <a:r>
              <a:rPr lang="en-US" altLang="zh-CN" sz="2800" dirty="0" smtClean="0">
                <a:latin typeface="+mj-lt"/>
                <a:ea typeface="黑体" pitchFamily="2" charset="-122"/>
                <a:cs typeface="Times New Roman" pitchFamily="18" charset="0"/>
              </a:rPr>
              <a:t>(ii)</a:t>
            </a:r>
            <a:endParaRPr lang="en-US" altLang="zh-CN" sz="2800" dirty="0" smtClean="0">
              <a:solidFill>
                <a:schemeClr val="tx1"/>
              </a:solidFill>
              <a:latin typeface="+mj-lt"/>
              <a:ea typeface="黑体" pitchFamily="2" charset="-122"/>
              <a:cs typeface="Times New Roman" pitchFamily="18" charset="0"/>
            </a:endParaRPr>
          </a:p>
        </p:txBody>
      </p:sp>
    </p:spTree>
    <p:extLst>
      <p:ext uri="{BB962C8B-B14F-4D97-AF65-F5344CB8AC3E}">
        <p14:creationId xmlns:p14="http://schemas.microsoft.com/office/powerpoint/2010/main" val="117309975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25</a:t>
            </a:fld>
            <a:endParaRPr lang="en-US" altLang="zh-CN" dirty="0"/>
          </a:p>
        </p:txBody>
      </p:sp>
      <p:graphicFrame>
        <p:nvGraphicFramePr>
          <p:cNvPr id="2" name="表格 -1"/>
          <p:cNvGraphicFramePr/>
          <p:nvPr>
            <p:extLst>
              <p:ext uri="{D42A27DB-BD31-4B8C-83A1-F6EECF244321}">
                <p14:modId xmlns:p14="http://schemas.microsoft.com/office/powerpoint/2010/main" val="3374155691"/>
              </p:ext>
            </p:extLst>
          </p:nvPr>
        </p:nvGraphicFramePr>
        <p:xfrm>
          <a:off x="35496" y="4653136"/>
          <a:ext cx="9048117" cy="1898790"/>
        </p:xfrm>
        <a:graphic>
          <a:graphicData uri="http://schemas.openxmlformats.org/drawingml/2006/table">
            <a:tbl>
              <a:tblPr firstRow="1" bandRow="1">
                <a:tableStyleId>{5940675A-B579-460E-94D1-54222C63F5DA}</a:tableStyleId>
              </a:tblPr>
              <a:tblGrid>
                <a:gridCol w="1356260"/>
                <a:gridCol w="746782"/>
                <a:gridCol w="672104"/>
                <a:gridCol w="1129214"/>
                <a:gridCol w="731029"/>
                <a:gridCol w="656266"/>
                <a:gridCol w="1142724"/>
                <a:gridCol w="894604"/>
                <a:gridCol w="654187"/>
                <a:gridCol w="1064947"/>
              </a:tblGrid>
              <a:tr h="450050">
                <a:tc rowSpan="2">
                  <a:txBody>
                    <a:bodyPr/>
                    <a:lstStyle/>
                    <a:p>
                      <a:pPr>
                        <a:spcAft>
                          <a:spcPts val="0"/>
                        </a:spcAft>
                      </a:pPr>
                      <a:r>
                        <a:rPr lang="en-US" altLang="zh-CN" sz="1800" kern="100" dirty="0" smtClean="0">
                          <a:latin typeface="Times New Roman" panose="02020603050405020304" pitchFamily="18" charset="0"/>
                          <a:cs typeface="Times New Roman" panose="02020603050405020304" pitchFamily="18" charset="0"/>
                          <a:sym typeface="+mn-ea"/>
                        </a:rPr>
                        <a:t>[0/90]</a:t>
                      </a:r>
                      <a:r>
                        <a:rPr lang="en-US" altLang="zh-CN" sz="1800" kern="100" baseline="-25000" dirty="0" smtClean="0">
                          <a:latin typeface="Times New Roman" panose="02020603050405020304" pitchFamily="18" charset="0"/>
                          <a:cs typeface="Times New Roman" panose="02020603050405020304" pitchFamily="18" charset="0"/>
                          <a:sym typeface="+mn-ea"/>
                        </a:rPr>
                        <a:t>5</a:t>
                      </a:r>
                      <a:r>
                        <a:rPr lang="en-US" altLang="zh-CN" sz="1800" kern="100" baseline="-25000" dirty="0" smtClean="0">
                          <a:latin typeface="Times New Roman" panose="02020603050405020304" pitchFamily="18" charset="0"/>
                          <a:cs typeface="Times New Roman" panose="02020603050405020304" pitchFamily="18" charset="0"/>
                        </a:rPr>
                        <a:t> </a:t>
                      </a:r>
                      <a:endParaRPr lang="zh-CN" altLang="zh-CN" sz="18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8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5005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Simul.</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Exp.</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a:solidFill>
                            <a:srgbClr val="000000"/>
                          </a:solidFill>
                          <a:latin typeface="Times New Roman" panose="02020603050405020304" pitchFamily="18" charset="0"/>
                          <a:cs typeface="Times New Roman" panose="02020603050405020304" pitchFamily="18" charset="0"/>
                        </a:rPr>
                        <a:t>Relative error</a:t>
                      </a:r>
                      <a:endParaRPr lang="zh-CN"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52.67</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59.32</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11.2%</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43.83</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47.20</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a:latin typeface="Calibri" panose="020F0502020204030204" charset="0"/>
                          <a:cs typeface="Calibri" panose="020F0502020204030204" charset="0"/>
                        </a:rPr>
                        <a:t> </a:t>
                      </a:r>
                      <a:r>
                        <a:rPr lang="en-US" altLang="zh-CN" sz="1800" b="0" dirty="0" smtClean="0">
                          <a:latin typeface="Calibri" panose="020F0502020204030204" charset="0"/>
                          <a:cs typeface="Calibri" panose="020F0502020204030204" charset="0"/>
                        </a:rPr>
                        <a:t>7.1%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34.56</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800" b="0" dirty="0">
                          <a:solidFill>
                            <a:srgbClr val="000000"/>
                          </a:solidFill>
                          <a:latin typeface="Times New Roman" panose="02020603050405020304" pitchFamily="18" charset="0"/>
                          <a:cs typeface="Times New Roman" panose="02020603050405020304" pitchFamily="18" charset="0"/>
                        </a:rPr>
                        <a:t>37.54</a:t>
                      </a:r>
                      <a:endParaRPr lang="zh-CN" altLang="en-US" sz="18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450050">
                <a:tc>
                  <a:txBody>
                    <a:bodyPr/>
                    <a:lstStyle/>
                    <a:p>
                      <a:pPr indent="0">
                        <a:buNone/>
                      </a:pPr>
                      <a:r>
                        <a:rPr lang="en-US" altLang="zh-CN" sz="18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4.4%</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2.1%</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800" b="0" dirty="0" smtClean="0">
                          <a:latin typeface="Calibri" panose="020F0502020204030204" charset="0"/>
                          <a:ea typeface="Calibri" panose="020F0502020204030204" charset="0"/>
                          <a:cs typeface="Calibri" panose="020F0502020204030204" charset="0"/>
                        </a:rPr>
                        <a:t>7.9%</a:t>
                      </a:r>
                      <a:endParaRPr lang="zh-CN" altLang="en-US" sz="18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6" name="文本框 5"/>
          <p:cNvSpPr txBox="1"/>
          <p:nvPr/>
        </p:nvSpPr>
        <p:spPr>
          <a:xfrm>
            <a:off x="4177303" y="1195470"/>
            <a:ext cx="1189355" cy="52197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dirty="0">
                <a:effectLst/>
                <a:latin typeface="Times New Roman" panose="02020603050405020304" pitchFamily="18" charset="0"/>
                <a:cs typeface="Times New Roman" panose="02020603050405020304" pitchFamily="18" charset="0"/>
                <a:sym typeface="+mn-ea"/>
              </a:rPr>
              <a:t>/90]</a:t>
            </a:r>
            <a:r>
              <a:rPr lang="en-US" sz="2800" kern="100" baseline="-25000" dirty="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144731" y="1192956"/>
            <a:ext cx="2849929" cy="368300"/>
          </a:xfrm>
          <a:prstGeom prst="rect">
            <a:avLst/>
          </a:prstGeom>
          <a:noFill/>
        </p:spPr>
        <p:txBody>
          <a:bodyPr wrap="square" rtlCol="0">
            <a:spAutoFit/>
          </a:bodyPr>
          <a:lstStyle/>
          <a:p>
            <a:r>
              <a:rPr lang="en-US" altLang="zh-CN"/>
              <a:t>Ultimate loading</a:t>
            </a:r>
            <a:r>
              <a:rPr lang="zh-CN" altLang="en-US"/>
              <a:t>：</a:t>
            </a:r>
          </a:p>
        </p:txBody>
      </p:sp>
      <p:pic>
        <p:nvPicPr>
          <p:cNvPr id="5" name="图片 4"/>
          <p:cNvPicPr>
            <a:picLocks noChangeAspect="1"/>
          </p:cNvPicPr>
          <p:nvPr/>
        </p:nvPicPr>
        <p:blipFill>
          <a:blip r:embed="rId3"/>
          <a:stretch>
            <a:fillRect/>
          </a:stretch>
        </p:blipFill>
        <p:spPr>
          <a:xfrm>
            <a:off x="4716016" y="1721316"/>
            <a:ext cx="4557573" cy="2373634"/>
          </a:xfrm>
          <a:prstGeom prst="rect">
            <a:avLst/>
          </a:prstGeom>
        </p:spPr>
      </p:pic>
      <p:pic>
        <p:nvPicPr>
          <p:cNvPr id="12" name="图片 11"/>
          <p:cNvPicPr>
            <a:picLocks noChangeAspect="1"/>
          </p:cNvPicPr>
          <p:nvPr/>
        </p:nvPicPr>
        <p:blipFill>
          <a:blip r:embed="rId4"/>
          <a:stretch>
            <a:fillRect/>
          </a:stretch>
        </p:blipFill>
        <p:spPr>
          <a:xfrm>
            <a:off x="61849" y="1721316"/>
            <a:ext cx="4497705" cy="2425700"/>
          </a:xfrm>
          <a:prstGeom prst="rect">
            <a:avLst/>
          </a:prstGeom>
        </p:spPr>
      </p:pic>
      <p:sp>
        <p:nvSpPr>
          <p:cNvPr id="13" name="矩形 12"/>
          <p:cNvSpPr/>
          <p:nvPr/>
        </p:nvSpPr>
        <p:spPr>
          <a:xfrm>
            <a:off x="1444659" y="4171064"/>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Simulation</a:t>
            </a:r>
            <a:endParaRPr lang="zh-CN" altLang="en-US" dirty="0"/>
          </a:p>
        </p:txBody>
      </p:sp>
      <p:sp>
        <p:nvSpPr>
          <p:cNvPr id="14" name="矩形 13"/>
          <p:cNvSpPr/>
          <p:nvPr/>
        </p:nvSpPr>
        <p:spPr>
          <a:xfrm>
            <a:off x="6012160" y="4149080"/>
            <a:ext cx="1550001" cy="369332"/>
          </a:xfrm>
          <a:prstGeom prst="rect">
            <a:avLst/>
          </a:prstGeom>
          <a:solidFill>
            <a:schemeClr val="accent1">
              <a:lumMod val="60000"/>
              <a:lumOff val="40000"/>
            </a:schemeClr>
          </a:solidFill>
          <a:ln>
            <a:noFill/>
          </a:ln>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
        <p:nvSpPr>
          <p:cNvPr id="11"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4. Results </a:t>
            </a:r>
            <a:r>
              <a:rPr lang="en-US" altLang="zh-CN" sz="2800" dirty="0">
                <a:latin typeface="+mj-lt"/>
                <a:ea typeface="黑体" pitchFamily="2" charset="-122"/>
                <a:cs typeface="Times New Roman" pitchFamily="18" charset="0"/>
              </a:rPr>
              <a:t>and discussion (</a:t>
            </a:r>
            <a:r>
              <a:rPr lang="en-US" altLang="zh-CN" sz="2800" dirty="0" smtClean="0">
                <a:latin typeface="+mj-lt"/>
                <a:ea typeface="黑体" pitchFamily="2" charset="-122"/>
                <a:cs typeface="Times New Roman" pitchFamily="18" charset="0"/>
              </a:rPr>
              <a:t>iii)</a:t>
            </a:r>
            <a:endParaRPr lang="en-US" altLang="zh-CN" sz="2800" dirty="0" smtClean="0">
              <a:solidFill>
                <a:schemeClr val="tx1"/>
              </a:solidFill>
              <a:latin typeface="+mj-lt"/>
              <a:ea typeface="黑体" pitchFamily="2" charset="-122"/>
              <a:cs typeface="Times New Roman" pitchFamily="18" charset="0"/>
            </a:endParaRPr>
          </a:p>
        </p:txBody>
      </p:sp>
    </p:spTree>
    <p:extLst>
      <p:ext uri="{BB962C8B-B14F-4D97-AF65-F5344CB8AC3E}">
        <p14:creationId xmlns:p14="http://schemas.microsoft.com/office/powerpoint/2010/main" val="336424861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26</a:t>
            </a:fld>
            <a:endParaRPr lang="en-US" altLang="zh-CN" dirty="0"/>
          </a:p>
        </p:txBody>
      </p:sp>
      <p:cxnSp>
        <p:nvCxnSpPr>
          <p:cNvPr id="26" name="直接连接符 25"/>
          <p:cNvCxnSpPr/>
          <p:nvPr/>
        </p:nvCxnSpPr>
        <p:spPr>
          <a:xfrm flipH="1">
            <a:off x="2912641"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61653" y="364248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61653" y="522666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p>
        </p:txBody>
      </p:sp>
      <p:sp>
        <p:nvSpPr>
          <p:cNvPr id="36" name="文本框 35"/>
          <p:cNvSpPr txBox="1"/>
          <p:nvPr/>
        </p:nvSpPr>
        <p:spPr>
          <a:xfrm>
            <a:off x="334928" y="1662068"/>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2970530" y="1660738"/>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nvPicPr>
        <p:blipFill>
          <a:blip r:embed="rId3"/>
          <a:stretch>
            <a:fillRect/>
          </a:stretch>
        </p:blipFill>
        <p:spPr>
          <a:xfrm>
            <a:off x="5875410" y="2067529"/>
            <a:ext cx="2143760" cy="1441450"/>
          </a:xfrm>
          <a:prstGeom prst="rect">
            <a:avLst/>
          </a:prstGeom>
        </p:spPr>
      </p:pic>
      <p:pic>
        <p:nvPicPr>
          <p:cNvPr id="39" name="图片 38"/>
          <p:cNvPicPr>
            <a:picLocks noChangeAspect="1"/>
          </p:cNvPicPr>
          <p:nvPr/>
        </p:nvPicPr>
        <p:blipFill>
          <a:blip r:embed="rId4"/>
          <a:stretch>
            <a:fillRect/>
          </a:stretch>
        </p:blipFill>
        <p:spPr>
          <a:xfrm>
            <a:off x="5976651" y="5387340"/>
            <a:ext cx="2074124" cy="1387852"/>
          </a:xfrm>
          <a:prstGeom prst="rect">
            <a:avLst/>
          </a:prstGeom>
        </p:spPr>
      </p:pic>
      <p:pic>
        <p:nvPicPr>
          <p:cNvPr id="40" name="图片 39"/>
          <p:cNvPicPr>
            <a:picLocks noChangeAspect="1"/>
          </p:cNvPicPr>
          <p:nvPr/>
        </p:nvPicPr>
        <p:blipFill>
          <a:blip r:embed="rId5"/>
          <a:stretch>
            <a:fillRect/>
          </a:stretch>
        </p:blipFill>
        <p:spPr>
          <a:xfrm rot="10800000" flipH="1">
            <a:off x="6084168" y="3704635"/>
            <a:ext cx="1726246" cy="1444035"/>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2040640"/>
            <a:ext cx="1715472" cy="1522180"/>
          </a:xfrm>
          <a:prstGeom prst="rect">
            <a:avLst/>
          </a:prstGeom>
        </p:spPr>
      </p:pic>
      <p:pic>
        <p:nvPicPr>
          <p:cNvPr id="65" name="图片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3691689"/>
            <a:ext cx="1715472" cy="1526266"/>
          </a:xfrm>
          <a:prstGeom prst="rect">
            <a:avLst/>
          </a:prstGeom>
        </p:spPr>
      </p:pic>
      <p:pic>
        <p:nvPicPr>
          <p:cNvPr id="66" name="图片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309" y="5241725"/>
            <a:ext cx="1723960" cy="1533467"/>
          </a:xfrm>
          <a:prstGeom prst="rect">
            <a:avLst/>
          </a:prstGeom>
        </p:spPr>
      </p:pic>
      <p:pic>
        <p:nvPicPr>
          <p:cNvPr id="67" name="图片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3888" y="3645024"/>
            <a:ext cx="1726978" cy="1522025"/>
          </a:xfrm>
          <a:prstGeom prst="rect">
            <a:avLst/>
          </a:prstGeom>
        </p:spPr>
      </p:pic>
      <p:pic>
        <p:nvPicPr>
          <p:cNvPr id="68" name="图片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63888" y="5248504"/>
            <a:ext cx="1722141" cy="1519908"/>
          </a:xfrm>
          <a:prstGeom prst="rect">
            <a:avLst/>
          </a:prstGeom>
        </p:spPr>
      </p:pic>
      <p:pic>
        <p:nvPicPr>
          <p:cNvPr id="69" name="图片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56565" y="2039558"/>
            <a:ext cx="1729464" cy="1533458"/>
          </a:xfrm>
          <a:prstGeom prst="rect">
            <a:avLst/>
          </a:prstGeom>
        </p:spPr>
      </p:pic>
      <p:sp>
        <p:nvSpPr>
          <p:cNvPr id="6" name="文本框 5"/>
          <p:cNvSpPr txBox="1"/>
          <p:nvPr/>
        </p:nvSpPr>
        <p:spPr>
          <a:xfrm>
            <a:off x="2585393" y="1177588"/>
            <a:ext cx="1338535"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234469" y="1214120"/>
            <a:ext cx="2133600" cy="707886"/>
          </a:xfrm>
          <a:prstGeom prst="rect">
            <a:avLst/>
          </a:prstGeom>
          <a:noFill/>
        </p:spPr>
        <p:txBody>
          <a:bodyPr wrap="square" rtlCol="0">
            <a:spAutoFit/>
          </a:bodyPr>
          <a:lstStyle/>
          <a:p>
            <a:r>
              <a:rPr lang="en-US" altLang="zh-CN" sz="2000" dirty="0"/>
              <a:t>Failure evolution</a:t>
            </a:r>
            <a:r>
              <a:rPr lang="zh-CN" altLang="en-US" sz="2000" dirty="0"/>
              <a:t>：</a:t>
            </a:r>
            <a:endParaRPr lang="en-US" altLang="zh-CN" sz="2400" b="1" dirty="0" smtClean="0">
              <a:latin typeface="Times New Roman" panose="02020603050405020304" pitchFamily="18" charset="0"/>
              <a:cs typeface="Times New Roman" panose="02020603050405020304" pitchFamily="18" charset="0"/>
              <a:sym typeface="+mn-ea"/>
            </a:endParaRPr>
          </a:p>
        </p:txBody>
      </p:sp>
      <p:sp>
        <p:nvSpPr>
          <p:cNvPr id="27"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4. Results </a:t>
            </a:r>
            <a:r>
              <a:rPr lang="en-US" altLang="zh-CN" sz="2800" dirty="0">
                <a:latin typeface="+mj-lt"/>
                <a:ea typeface="黑体" pitchFamily="2" charset="-122"/>
                <a:cs typeface="Times New Roman" pitchFamily="18" charset="0"/>
              </a:rPr>
              <a:t>and discussion (</a:t>
            </a:r>
            <a:r>
              <a:rPr lang="en-US" altLang="zh-CN" sz="2800" dirty="0" smtClean="0">
                <a:latin typeface="+mj-lt"/>
                <a:ea typeface="黑体" pitchFamily="2" charset="-122"/>
                <a:cs typeface="Times New Roman" pitchFamily="18" charset="0"/>
              </a:rPr>
              <a:t>iv)</a:t>
            </a:r>
            <a:endParaRPr lang="en-US" altLang="zh-CN" sz="2800" dirty="0" smtClean="0">
              <a:solidFill>
                <a:schemeClr val="tx1"/>
              </a:solidFill>
              <a:latin typeface="+mj-lt"/>
              <a:ea typeface="黑体" pitchFamily="2" charset="-122"/>
              <a:cs typeface="Times New Roman" pitchFamily="18" charset="0"/>
            </a:endParaRPr>
          </a:p>
        </p:txBody>
      </p:sp>
    </p:spTree>
    <p:extLst>
      <p:ext uri="{BB962C8B-B14F-4D97-AF65-F5344CB8AC3E}">
        <p14:creationId xmlns:p14="http://schemas.microsoft.com/office/powerpoint/2010/main" val="314339905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t>27</a:t>
            </a:fld>
            <a:endParaRPr lang="en-US" altLang="zh-CN" dirty="0">
              <a:solidFill>
                <a:srgbClr val="000000"/>
              </a:solidFill>
            </a:endParaRPr>
          </a:p>
        </p:txBody>
      </p:sp>
      <p:pic>
        <p:nvPicPr>
          <p:cNvPr id="10" name="图片 9"/>
          <p:cNvPicPr>
            <a:picLocks noChangeAspect="1"/>
          </p:cNvPicPr>
          <p:nvPr/>
        </p:nvPicPr>
        <p:blipFill>
          <a:blip r:embed="rId3"/>
          <a:stretch>
            <a:fillRect/>
          </a:stretch>
        </p:blipFill>
        <p:spPr>
          <a:xfrm>
            <a:off x="4809882" y="1880945"/>
            <a:ext cx="4118565" cy="2017413"/>
          </a:xfrm>
          <a:prstGeom prst="rect">
            <a:avLst/>
          </a:prstGeom>
        </p:spPr>
      </p:pic>
      <p:graphicFrame>
        <p:nvGraphicFramePr>
          <p:cNvPr id="12" name="表格 11"/>
          <p:cNvGraphicFramePr>
            <a:graphicFrameLocks noGrp="1"/>
          </p:cNvGraphicFramePr>
          <p:nvPr>
            <p:extLst>
              <p:ext uri="{D42A27DB-BD31-4B8C-83A1-F6EECF244321}">
                <p14:modId xmlns:p14="http://schemas.microsoft.com/office/powerpoint/2010/main" val="1238316334"/>
              </p:ext>
            </p:extLst>
          </p:nvPr>
        </p:nvGraphicFramePr>
        <p:xfrm>
          <a:off x="-36512" y="4657308"/>
          <a:ext cx="9126521" cy="1363980"/>
        </p:xfrm>
        <a:graphic>
          <a:graphicData uri="http://schemas.openxmlformats.org/drawingml/2006/table">
            <a:tbl>
              <a:tblPr firstRow="1" firstCol="1" bandRow="1">
                <a:tableStyleId>{5C22544A-7EE6-4342-B048-85BDC9FD1C3A}</a:tableStyleId>
              </a:tblPr>
              <a:tblGrid>
                <a:gridCol w="880855"/>
                <a:gridCol w="916525"/>
                <a:gridCol w="888969"/>
                <a:gridCol w="1017399"/>
                <a:gridCol w="840148"/>
                <a:gridCol w="763771"/>
                <a:gridCol w="992902"/>
                <a:gridCol w="916525"/>
                <a:gridCol w="916525"/>
                <a:gridCol w="992902"/>
              </a:tblGrid>
              <a:tr h="292100">
                <a:tc>
                  <a:txBody>
                    <a:bodyPr/>
                    <a:lstStyle/>
                    <a:p>
                      <a:pPr algn="ctr"/>
                      <a:r>
                        <a:rPr lang="zh-CN" altLang="en-US" sz="1600" dirty="0" smtClean="0">
                          <a:effectLst/>
                          <a:sym typeface="Symbol" panose="05050102010706020507" pitchFamily="18" charset="2"/>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600" dirty="0">
                          <a:effectLst/>
                        </a:rPr>
                        <a:t>60</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80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1600">
                          <a:effectLst/>
                        </a:rPr>
                        <a:t>100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92100">
                <a:tc>
                  <a:txBody>
                    <a:bodyPr/>
                    <a:lstStyle/>
                    <a:p>
                      <a:r>
                        <a:rPr lang="en-US" sz="1600">
                          <a:effectLst/>
                        </a:rPr>
                        <a:t>[±45]5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Simul.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Relative error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Simul.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Exp.</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Relative error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Linear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21.41</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28.72</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25.5%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17.03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dirty="0">
                          <a:effectLst/>
                        </a:rPr>
                        <a:t>23.79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28.4%</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12.75</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600">
                          <a:effectLst/>
                        </a:rPr>
                        <a:t>17.60</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27.6%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600" dirty="0" smtClean="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27.34</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a:effectLst/>
                        </a:rPr>
                        <a:t>4.8%</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a:effectLst/>
                        </a:rPr>
                        <a:t>21.73</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8.7%</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16.09</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p>
                  </a:txBody>
                  <a:tcPr/>
                </a:tc>
                <a:tc>
                  <a:txBody>
                    <a:bodyPr/>
                    <a:lstStyle/>
                    <a:p>
                      <a:r>
                        <a:rPr lang="en-US" sz="1600" dirty="0">
                          <a:effectLst/>
                        </a:rPr>
                        <a:t>8.6%</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13" name="图片 12"/>
          <p:cNvPicPr>
            <a:picLocks noChangeAspect="1"/>
          </p:cNvPicPr>
          <p:nvPr/>
        </p:nvPicPr>
        <p:blipFill>
          <a:blip r:embed="rId4"/>
          <a:stretch>
            <a:fillRect/>
          </a:stretch>
        </p:blipFill>
        <p:spPr>
          <a:xfrm>
            <a:off x="161492" y="1811263"/>
            <a:ext cx="4487320" cy="2193801"/>
          </a:xfrm>
          <a:prstGeom prst="rect">
            <a:avLst/>
          </a:prstGeom>
        </p:spPr>
      </p:pic>
      <p:sp>
        <p:nvSpPr>
          <p:cNvPr id="6" name="文本框 5"/>
          <p:cNvSpPr txBox="1"/>
          <p:nvPr/>
        </p:nvSpPr>
        <p:spPr>
          <a:xfrm>
            <a:off x="2604653" y="1186290"/>
            <a:ext cx="1319275" cy="523220"/>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a:t>
            </a:r>
            <a:r>
              <a:rPr lang="en-US" sz="2800" kern="100" dirty="0" smtClean="0">
                <a:effectLst/>
                <a:latin typeface="Times New Roman" panose="02020603050405020304" pitchFamily="18" charset="0"/>
                <a:cs typeface="Times New Roman" panose="02020603050405020304" pitchFamily="18" charset="0"/>
                <a:sym typeface="+mn-ea"/>
              </a:rPr>
              <a:t>45]</a:t>
            </a:r>
            <a:r>
              <a:rPr lang="en-US" sz="2800" kern="100" baseline="-25000" dirty="0" smtClean="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167398" y="1260500"/>
            <a:ext cx="2437256" cy="368300"/>
          </a:xfrm>
          <a:prstGeom prst="rect">
            <a:avLst/>
          </a:prstGeom>
          <a:noFill/>
        </p:spPr>
        <p:txBody>
          <a:bodyPr wrap="square" rtlCol="0">
            <a:spAutoFit/>
          </a:bodyPr>
          <a:lstStyle/>
          <a:p>
            <a:r>
              <a:rPr lang="en-US" altLang="zh-CN" dirty="0"/>
              <a:t>Ultimate loading</a:t>
            </a:r>
            <a:r>
              <a:rPr lang="zh-CN" altLang="en-US" dirty="0"/>
              <a:t>：</a:t>
            </a:r>
          </a:p>
        </p:txBody>
      </p:sp>
      <p:sp>
        <p:nvSpPr>
          <p:cNvPr id="2" name="矩形 1"/>
          <p:cNvSpPr/>
          <p:nvPr/>
        </p:nvSpPr>
        <p:spPr>
          <a:xfrm>
            <a:off x="1127141" y="409430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Simulation</a:t>
            </a:r>
            <a:endParaRPr lang="zh-CN" altLang="en-US" sz="2000" dirty="0"/>
          </a:p>
        </p:txBody>
      </p:sp>
      <p:sp>
        <p:nvSpPr>
          <p:cNvPr id="4" name="矩形 3"/>
          <p:cNvSpPr/>
          <p:nvPr/>
        </p:nvSpPr>
        <p:spPr>
          <a:xfrm>
            <a:off x="6094165" y="4094306"/>
            <a:ext cx="1550001" cy="400110"/>
          </a:xfrm>
          <a:prstGeom prst="rect">
            <a:avLst/>
          </a:prstGeom>
          <a:solidFill>
            <a:schemeClr val="accent1">
              <a:lumMod val="60000"/>
              <a:lumOff val="40000"/>
            </a:schemeClr>
          </a:solidFill>
          <a:ln>
            <a:noFill/>
          </a:ln>
        </p:spPr>
        <p:txBody>
          <a:bodyPr wrap="square">
            <a:spAutoFit/>
          </a:bodyPr>
          <a:lstStyle/>
          <a:p>
            <a:pPr algn="ctr"/>
            <a:r>
              <a:rPr lang="en-US" altLang="zh-CN" sz="2000" dirty="0" smtClean="0">
                <a:latin typeface="Times New Roman" panose="02020603050405020304" pitchFamily="18" charset="0"/>
                <a:cs typeface="Times New Roman" panose="02020603050405020304" pitchFamily="18" charset="0"/>
                <a:sym typeface="+mn-ea"/>
              </a:rPr>
              <a:t>Experiment</a:t>
            </a:r>
            <a:endParaRPr lang="zh-CN" altLang="en-US" sz="2000" dirty="0"/>
          </a:p>
        </p:txBody>
      </p:sp>
      <p:sp>
        <p:nvSpPr>
          <p:cNvPr id="15"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4. Results </a:t>
            </a:r>
            <a:r>
              <a:rPr lang="en-US" altLang="zh-CN" sz="2800" dirty="0">
                <a:latin typeface="+mj-lt"/>
                <a:ea typeface="黑体" pitchFamily="2" charset="-122"/>
                <a:cs typeface="Times New Roman" pitchFamily="18" charset="0"/>
              </a:rPr>
              <a:t>and discussion </a:t>
            </a:r>
            <a:r>
              <a:rPr lang="en-US" altLang="zh-CN" sz="2800" dirty="0" smtClean="0">
                <a:latin typeface="+mj-lt"/>
                <a:ea typeface="黑体" pitchFamily="2" charset="-122"/>
                <a:cs typeface="Times New Roman" pitchFamily="18" charset="0"/>
              </a:rPr>
              <a:t>(v)</a:t>
            </a:r>
            <a:endParaRPr lang="en-US" altLang="zh-CN" sz="2800" dirty="0" smtClean="0">
              <a:solidFill>
                <a:schemeClr val="tx1"/>
              </a:solidFill>
              <a:latin typeface="+mj-lt"/>
              <a:ea typeface="黑体" pitchFamily="2" charset="-122"/>
              <a:cs typeface="Times New Roman" pitchFamily="18" charset="0"/>
            </a:endParaRPr>
          </a:p>
        </p:txBody>
      </p:sp>
    </p:spTree>
    <p:extLst>
      <p:ext uri="{BB962C8B-B14F-4D97-AF65-F5344CB8AC3E}">
        <p14:creationId xmlns:p14="http://schemas.microsoft.com/office/powerpoint/2010/main" val="55635961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t>28</a:t>
            </a:fld>
            <a:endParaRPr lang="en-US" altLang="zh-CN" dirty="0">
              <a:solidFill>
                <a:srgbClr val="000000"/>
              </a:solidFill>
            </a:endParaRPr>
          </a:p>
        </p:txBody>
      </p:sp>
      <p:sp>
        <p:nvSpPr>
          <p:cNvPr id="2" name="文本框 1"/>
          <p:cNvSpPr txBox="1"/>
          <p:nvPr/>
        </p:nvSpPr>
        <p:spPr>
          <a:xfrm>
            <a:off x="332870" y="1306921"/>
            <a:ext cx="3014994" cy="400110"/>
          </a:xfrm>
          <a:prstGeom prst="rect">
            <a:avLst/>
          </a:prstGeom>
          <a:noFill/>
        </p:spPr>
        <p:txBody>
          <a:bodyPr wrap="square" rtlCol="0">
            <a:spAutoFit/>
          </a:bodyPr>
          <a:lstStyle/>
          <a:p>
            <a:r>
              <a:rPr lang="en-US" altLang="zh-CN" sz="2000" b="1" dirty="0">
                <a:solidFill>
                  <a:srgbClr val="FF0000"/>
                </a:solidFill>
              </a:rPr>
              <a:t>Shear N</a:t>
            </a:r>
            <a:r>
              <a:rPr lang="en-US" altLang="zh-CN" sz="2000" b="1" dirty="0">
                <a:solidFill>
                  <a:srgbClr val="FF0000"/>
                </a:solidFill>
                <a:sym typeface="+mn-ea"/>
              </a:rPr>
              <a:t>onlinearity:</a:t>
            </a:r>
            <a:r>
              <a:rPr lang="en-US" altLang="zh-CN" sz="2000" b="1" dirty="0">
                <a:solidFill>
                  <a:srgbClr val="FF0000"/>
                </a:solidFill>
              </a:rPr>
              <a:t> </a:t>
            </a:r>
          </a:p>
        </p:txBody>
      </p:sp>
      <p:pic>
        <p:nvPicPr>
          <p:cNvPr id="7" name="图片 6"/>
          <p:cNvPicPr>
            <a:picLocks noChangeAspect="1"/>
          </p:cNvPicPr>
          <p:nvPr/>
        </p:nvPicPr>
        <p:blipFill>
          <a:blip r:embed="rId4"/>
          <a:stretch>
            <a:fillRect/>
          </a:stretch>
        </p:blipFill>
        <p:spPr>
          <a:xfrm>
            <a:off x="1043608" y="3596829"/>
            <a:ext cx="4972789" cy="2595300"/>
          </a:xfrm>
          <a:prstGeom prst="rect">
            <a:avLst/>
          </a:prstGeom>
        </p:spPr>
      </p:pic>
      <p:graphicFrame>
        <p:nvGraphicFramePr>
          <p:cNvPr id="10" name="对象 9">
            <a:hlinkClick r:id="" action="ppaction://ole?verb=0"/>
          </p:cNvPr>
          <p:cNvGraphicFramePr>
            <a:graphicFrameLocks noChangeAspect="1"/>
          </p:cNvGraphicFramePr>
          <p:nvPr>
            <p:extLst>
              <p:ext uri="{D42A27DB-BD31-4B8C-83A1-F6EECF244321}">
                <p14:modId xmlns:p14="http://schemas.microsoft.com/office/powerpoint/2010/main" val="2865639941"/>
              </p:ext>
            </p:extLst>
          </p:nvPr>
        </p:nvGraphicFramePr>
        <p:xfrm>
          <a:off x="836114" y="2377247"/>
          <a:ext cx="2008505" cy="695960"/>
        </p:xfrm>
        <a:graphic>
          <a:graphicData uri="http://schemas.openxmlformats.org/presentationml/2006/ole">
            <mc:AlternateContent xmlns:mc="http://schemas.openxmlformats.org/markup-compatibility/2006">
              <mc:Choice xmlns:v="urn:schemas-microsoft-com:vml" Requires="v">
                <p:oleObj spid="_x0000_s4164" r:id="rId5" imgW="1320165" imgH="457200" progId="Equation.KSEE3">
                  <p:embed/>
                </p:oleObj>
              </mc:Choice>
              <mc:Fallback>
                <p:oleObj r:id="rId5" imgW="1320165" imgH="457200" progId="Equation.KSEE3">
                  <p:embed/>
                  <p:pic>
                    <p:nvPicPr>
                      <p:cNvPr id="0" name=""/>
                      <p:cNvPicPr/>
                      <p:nvPr/>
                    </p:nvPicPr>
                    <p:blipFill>
                      <a:blip r:embed="rId6"/>
                      <a:stretch>
                        <a:fillRect/>
                      </a:stretch>
                    </p:blipFill>
                    <p:spPr>
                      <a:xfrm>
                        <a:off x="836114" y="2377247"/>
                        <a:ext cx="2008505" cy="695960"/>
                      </a:xfrm>
                      <a:prstGeom prst="rect">
                        <a:avLst/>
                      </a:prstGeom>
                    </p:spPr>
                  </p:pic>
                </p:oleObj>
              </mc:Fallback>
            </mc:AlternateContent>
          </a:graphicData>
        </a:graphic>
      </p:graphicFrame>
      <p:sp>
        <p:nvSpPr>
          <p:cNvPr id="12" name="文本框 11"/>
          <p:cNvSpPr txBox="1"/>
          <p:nvPr/>
        </p:nvSpPr>
        <p:spPr>
          <a:xfrm>
            <a:off x="345962" y="1731808"/>
            <a:ext cx="8445500" cy="583565"/>
          </a:xfrm>
          <a:prstGeom prst="rect">
            <a:avLst/>
          </a:prstGeom>
          <a:noFill/>
        </p:spPr>
        <p:txBody>
          <a:bodyPr wrap="square" rtlCol="0">
            <a:spAutoFit/>
          </a:bodyPr>
          <a:lstStyle/>
          <a:p>
            <a:r>
              <a:rPr lang="en-US" altLang="zh-CN" sz="1600" dirty="0" smtClean="0"/>
              <a:t>Shear </a:t>
            </a:r>
            <a:r>
              <a:rPr lang="en-US" altLang="zh-CN" sz="1600" dirty="0"/>
              <a:t>nonlinearity constitutive </a:t>
            </a:r>
            <a:r>
              <a:rPr lang="en-US" altLang="zh-CN" sz="1600" dirty="0" smtClean="0"/>
              <a:t>relations </a:t>
            </a:r>
            <a:r>
              <a:rPr lang="en-US" altLang="zh-CN" sz="1600" dirty="0"/>
              <a:t>for the laminates were defined with the </a:t>
            </a:r>
            <a:r>
              <a:rPr lang="en-US" altLang="zh-CN" sz="1600" dirty="0" err="1"/>
              <a:t>Ramberg</a:t>
            </a:r>
            <a:r>
              <a:rPr lang="en-US" altLang="zh-CN" sz="1600" dirty="0"/>
              <a:t>-Osgood equation:</a:t>
            </a:r>
          </a:p>
        </p:txBody>
      </p:sp>
      <p:graphicFrame>
        <p:nvGraphicFramePr>
          <p:cNvPr id="14" name="对象 13">
            <a:hlinkClick r:id="" action="ppaction://ole?verb=0"/>
          </p:cNvPr>
          <p:cNvGraphicFramePr>
            <a:graphicFrameLocks noChangeAspect="1"/>
          </p:cNvGraphicFramePr>
          <p:nvPr>
            <p:extLst>
              <p:ext uri="{D42A27DB-BD31-4B8C-83A1-F6EECF244321}">
                <p14:modId xmlns:p14="http://schemas.microsoft.com/office/powerpoint/2010/main" val="2537997426"/>
              </p:ext>
            </p:extLst>
          </p:nvPr>
        </p:nvGraphicFramePr>
        <p:xfrm>
          <a:off x="4139952" y="2438536"/>
          <a:ext cx="2639695" cy="684530"/>
        </p:xfrm>
        <a:graphic>
          <a:graphicData uri="http://schemas.openxmlformats.org/presentationml/2006/ole">
            <mc:AlternateContent xmlns:mc="http://schemas.openxmlformats.org/markup-compatibility/2006">
              <mc:Choice xmlns:v="urn:schemas-microsoft-com:vml" Requires="v">
                <p:oleObj spid="_x0000_s4165" r:id="rId7" imgW="1714500" imgH="444500" progId="Equation.KSEE3">
                  <p:embed/>
                </p:oleObj>
              </mc:Choice>
              <mc:Fallback>
                <p:oleObj r:id="rId7" imgW="1714500" imgH="444500" progId="Equation.KSEE3">
                  <p:embed/>
                  <p:pic>
                    <p:nvPicPr>
                      <p:cNvPr id="0" name=""/>
                      <p:cNvPicPr/>
                      <p:nvPr/>
                    </p:nvPicPr>
                    <p:blipFill>
                      <a:blip r:embed="rId8"/>
                      <a:stretch>
                        <a:fillRect/>
                      </a:stretch>
                    </p:blipFill>
                    <p:spPr>
                      <a:xfrm>
                        <a:off x="4139952" y="2438536"/>
                        <a:ext cx="2639695" cy="684530"/>
                      </a:xfrm>
                      <a:prstGeom prst="rect">
                        <a:avLst/>
                      </a:prstGeom>
                    </p:spPr>
                  </p:pic>
                </p:oleObj>
              </mc:Fallback>
            </mc:AlternateContent>
          </a:graphicData>
        </a:graphic>
      </p:graphicFrame>
      <p:sp>
        <p:nvSpPr>
          <p:cNvPr id="17" name="文本框 16"/>
          <p:cNvSpPr txBox="1"/>
          <p:nvPr/>
        </p:nvSpPr>
        <p:spPr>
          <a:xfrm>
            <a:off x="514350" y="3186382"/>
            <a:ext cx="8538845" cy="368300"/>
          </a:xfrm>
          <a:prstGeom prst="rect">
            <a:avLst/>
          </a:prstGeom>
          <a:noFill/>
        </p:spPr>
        <p:txBody>
          <a:bodyPr wrap="square" rtlCol="0">
            <a:spAutoFit/>
          </a:bodyPr>
          <a:lstStyle/>
          <a:p>
            <a:r>
              <a:rPr lang="en-US" altLang="zh-CN" dirty="0"/>
              <a:t>n is a parameter define the shape of the nonlinear stress-strain relationship.</a:t>
            </a:r>
            <a:endParaRPr lang="zh-CN" altLang="en-US" dirty="0"/>
          </a:p>
        </p:txBody>
      </p:sp>
      <p:sp>
        <p:nvSpPr>
          <p:cNvPr id="18" name="文本框 17"/>
          <p:cNvSpPr txBox="1"/>
          <p:nvPr/>
        </p:nvSpPr>
        <p:spPr>
          <a:xfrm>
            <a:off x="514350" y="6189980"/>
            <a:ext cx="8538845" cy="368300"/>
          </a:xfrm>
          <a:prstGeom prst="rect">
            <a:avLst/>
          </a:prstGeom>
          <a:noFill/>
        </p:spPr>
        <p:txBody>
          <a:bodyPr wrap="square" rtlCol="0">
            <a:spAutoFit/>
          </a:bodyPr>
          <a:lstStyle/>
          <a:p>
            <a:r>
              <a:rPr lang="en-US" dirty="0"/>
              <a:t>The displacement-load curve is closer to the experiment when </a:t>
            </a:r>
            <a:r>
              <a:rPr lang="en-US" dirty="0" smtClean="0"/>
              <a:t>n=2.</a:t>
            </a:r>
            <a:endParaRPr lang="en-US" dirty="0"/>
          </a:p>
        </p:txBody>
      </p:sp>
      <p:sp>
        <p:nvSpPr>
          <p:cNvPr id="13"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4. Results </a:t>
            </a:r>
            <a:r>
              <a:rPr lang="en-US" altLang="zh-CN" sz="2800" dirty="0">
                <a:latin typeface="+mj-lt"/>
                <a:ea typeface="黑体" pitchFamily="2" charset="-122"/>
                <a:cs typeface="Times New Roman" pitchFamily="18" charset="0"/>
              </a:rPr>
              <a:t>and discussion </a:t>
            </a:r>
            <a:r>
              <a:rPr lang="en-US" altLang="zh-CN" sz="2800" dirty="0" smtClean="0">
                <a:latin typeface="+mj-lt"/>
                <a:ea typeface="黑体" pitchFamily="2" charset="-122"/>
                <a:cs typeface="Times New Roman" pitchFamily="18" charset="0"/>
              </a:rPr>
              <a:t>(vi)</a:t>
            </a:r>
            <a:endParaRPr lang="en-US" altLang="zh-CN" sz="2800" dirty="0" smtClean="0">
              <a:solidFill>
                <a:schemeClr val="tx1"/>
              </a:solidFill>
              <a:latin typeface="+mj-lt"/>
              <a:ea typeface="黑体" pitchFamily="2" charset="-122"/>
              <a:cs typeface="Times New Roman" pitchFamily="18" charset="0"/>
            </a:endParaRPr>
          </a:p>
        </p:txBody>
      </p:sp>
    </p:spTree>
    <p:extLst>
      <p:ext uri="{BB962C8B-B14F-4D97-AF65-F5344CB8AC3E}">
        <p14:creationId xmlns:p14="http://schemas.microsoft.com/office/powerpoint/2010/main" val="57753060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t>29</a:t>
            </a:fld>
            <a:endParaRPr lang="en-US" altLang="zh-CN" dirty="0">
              <a:solidFill>
                <a:srgbClr val="000000"/>
              </a:solidFill>
            </a:endParaRPr>
          </a:p>
        </p:txBody>
      </p:sp>
      <p:sp>
        <p:nvSpPr>
          <p:cNvPr id="2" name="文本框 1"/>
          <p:cNvSpPr txBox="1"/>
          <p:nvPr/>
        </p:nvSpPr>
        <p:spPr>
          <a:xfrm>
            <a:off x="180340" y="1313645"/>
            <a:ext cx="2273300" cy="368300"/>
          </a:xfrm>
          <a:prstGeom prst="rect">
            <a:avLst/>
          </a:prstGeom>
          <a:noFill/>
        </p:spPr>
        <p:txBody>
          <a:bodyPr wrap="square" rtlCol="0">
            <a:spAutoFit/>
          </a:bodyPr>
          <a:lstStyle/>
          <a:p>
            <a:r>
              <a:rPr lang="en-US" altLang="zh-CN" dirty="0"/>
              <a:t>Shear N</a:t>
            </a:r>
            <a:r>
              <a:rPr lang="en-US" altLang="zh-CN" dirty="0">
                <a:sym typeface="+mn-ea"/>
              </a:rPr>
              <a:t>onlinearity:</a:t>
            </a:r>
            <a:r>
              <a:rPr lang="en-US" altLang="zh-CN" dirty="0"/>
              <a:t> </a:t>
            </a:r>
          </a:p>
        </p:txBody>
      </p:sp>
      <p:pic>
        <p:nvPicPr>
          <p:cNvPr id="4" name="图片 3"/>
          <p:cNvPicPr>
            <a:picLocks noChangeAspect="1"/>
          </p:cNvPicPr>
          <p:nvPr/>
        </p:nvPicPr>
        <p:blipFill>
          <a:blip r:embed="rId3"/>
          <a:stretch>
            <a:fillRect/>
          </a:stretch>
        </p:blipFill>
        <p:spPr>
          <a:xfrm>
            <a:off x="1514269" y="3817318"/>
            <a:ext cx="4352925" cy="2354580"/>
          </a:xfrm>
          <a:prstGeom prst="rect">
            <a:avLst/>
          </a:prstGeom>
        </p:spPr>
      </p:pic>
      <p:pic>
        <p:nvPicPr>
          <p:cNvPr id="15" name="图片 14" descr="m_failure5"/>
          <p:cNvPicPr>
            <a:picLocks noChangeAspect="1"/>
          </p:cNvPicPr>
          <p:nvPr/>
        </p:nvPicPr>
        <p:blipFill>
          <a:blip r:embed="rId4"/>
          <a:stretch>
            <a:fillRect/>
          </a:stretch>
        </p:blipFill>
        <p:spPr>
          <a:xfrm>
            <a:off x="3181350" y="1901757"/>
            <a:ext cx="1351280" cy="1191260"/>
          </a:xfrm>
          <a:prstGeom prst="rect">
            <a:avLst/>
          </a:prstGeom>
        </p:spPr>
      </p:pic>
      <p:pic>
        <p:nvPicPr>
          <p:cNvPr id="16" name="图片 15" descr="m-failure5"/>
          <p:cNvPicPr>
            <a:picLocks noChangeAspect="1"/>
          </p:cNvPicPr>
          <p:nvPr/>
        </p:nvPicPr>
        <p:blipFill>
          <a:blip r:embed="rId5"/>
          <a:stretch>
            <a:fillRect/>
          </a:stretch>
        </p:blipFill>
        <p:spPr>
          <a:xfrm>
            <a:off x="776605" y="1920172"/>
            <a:ext cx="1327785" cy="1172210"/>
          </a:xfrm>
          <a:prstGeom prst="rect">
            <a:avLst/>
          </a:prstGeom>
        </p:spPr>
      </p:pic>
      <p:pic>
        <p:nvPicPr>
          <p:cNvPr id="40" name="图片 39"/>
          <p:cNvPicPr>
            <a:picLocks noChangeAspect="1"/>
          </p:cNvPicPr>
          <p:nvPr/>
        </p:nvPicPr>
        <p:blipFill>
          <a:blip r:embed="rId6"/>
          <a:stretch>
            <a:fillRect/>
          </a:stretch>
        </p:blipFill>
        <p:spPr>
          <a:xfrm rot="10800000" flipH="1">
            <a:off x="5469890" y="1888804"/>
            <a:ext cx="1392555" cy="1165225"/>
          </a:xfrm>
          <a:prstGeom prst="rect">
            <a:avLst/>
          </a:prstGeom>
        </p:spPr>
      </p:pic>
      <p:sp>
        <p:nvSpPr>
          <p:cNvPr id="13" name="矩形 12"/>
          <p:cNvSpPr/>
          <p:nvPr/>
        </p:nvSpPr>
        <p:spPr>
          <a:xfrm>
            <a:off x="5390871" y="3081402"/>
            <a:ext cx="1550001"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5" name="矩形 4"/>
          <p:cNvSpPr/>
          <p:nvPr/>
        </p:nvSpPr>
        <p:spPr>
          <a:xfrm>
            <a:off x="3064231" y="3153410"/>
            <a:ext cx="1550001" cy="275590"/>
          </a:xfrm>
          <a:prstGeom prst="rect">
            <a:avLst/>
          </a:prstGeom>
          <a:solidFill>
            <a:schemeClr val="accent1">
              <a:lumMod val="60000"/>
              <a:lumOff val="40000"/>
            </a:schemeClr>
          </a:solidFill>
          <a:ln>
            <a:noFill/>
          </a:ln>
        </p:spPr>
        <p:txBody>
          <a:bodyPr wrap="square">
            <a:spAutoFit/>
          </a:bodyPr>
          <a:lstStyle/>
          <a:p>
            <a:pPr algn="ctr"/>
            <a:r>
              <a:rPr lang="en-US" sz="1200" dirty="0" smtClean="0">
                <a:latin typeface="Times New Roman" panose="02020603050405020304" pitchFamily="18" charset="0"/>
                <a:cs typeface="Times New Roman" panose="02020603050405020304" pitchFamily="18" charset="0"/>
                <a:sym typeface="+mn-ea"/>
              </a:rPr>
              <a:t>N=2</a:t>
            </a:r>
            <a:endParaRPr lang="en-US" sz="1200" dirty="0"/>
          </a:p>
        </p:txBody>
      </p:sp>
      <p:sp>
        <p:nvSpPr>
          <p:cNvPr id="7" name="矩形 6"/>
          <p:cNvSpPr/>
          <p:nvPr/>
        </p:nvSpPr>
        <p:spPr>
          <a:xfrm>
            <a:off x="551815" y="3125402"/>
            <a:ext cx="1901825" cy="275590"/>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8" name="文本框 7"/>
          <p:cNvSpPr txBox="1"/>
          <p:nvPr/>
        </p:nvSpPr>
        <p:spPr>
          <a:xfrm>
            <a:off x="1115616" y="6243906"/>
            <a:ext cx="6596191" cy="338554"/>
          </a:xfrm>
          <a:prstGeom prst="rect">
            <a:avLst/>
          </a:prstGeom>
          <a:noFill/>
        </p:spPr>
        <p:txBody>
          <a:bodyPr wrap="square" rtlCol="0">
            <a:spAutoFit/>
          </a:bodyPr>
          <a:lstStyle/>
          <a:p>
            <a:r>
              <a:rPr lang="en-US" altLang="zh-CN" sz="1600" dirty="0" err="1"/>
              <a:t>Problem:The</a:t>
            </a:r>
            <a:r>
              <a:rPr lang="en-US" altLang="zh-CN" sz="1600" dirty="0"/>
              <a:t> load of the curve doesn't drop in the simulation result.</a:t>
            </a:r>
          </a:p>
        </p:txBody>
      </p:sp>
      <p:sp>
        <p:nvSpPr>
          <p:cNvPr id="17"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4. Results </a:t>
            </a:r>
            <a:r>
              <a:rPr lang="en-US" altLang="zh-CN" sz="2800" dirty="0">
                <a:latin typeface="+mj-lt"/>
                <a:ea typeface="黑体" pitchFamily="2" charset="-122"/>
                <a:cs typeface="Times New Roman" pitchFamily="18" charset="0"/>
              </a:rPr>
              <a:t>and discussion </a:t>
            </a:r>
            <a:r>
              <a:rPr lang="en-US" altLang="zh-CN" sz="2800" dirty="0" smtClean="0">
                <a:latin typeface="+mj-lt"/>
                <a:ea typeface="黑体" pitchFamily="2" charset="-122"/>
                <a:cs typeface="Times New Roman" pitchFamily="18" charset="0"/>
              </a:rPr>
              <a:t>(vii)</a:t>
            </a:r>
            <a:endParaRPr lang="en-US" altLang="zh-CN" sz="2800" dirty="0" smtClean="0">
              <a:solidFill>
                <a:schemeClr val="tx1"/>
              </a:solidFill>
              <a:latin typeface="+mj-lt"/>
              <a:ea typeface="黑体" pitchFamily="2" charset="-122"/>
              <a:cs typeface="Times New Roman" pitchFamily="18" charset="0"/>
            </a:endParaRPr>
          </a:p>
        </p:txBody>
      </p:sp>
    </p:spTree>
    <p:extLst>
      <p:ext uri="{BB962C8B-B14F-4D97-AF65-F5344CB8AC3E}">
        <p14:creationId xmlns:p14="http://schemas.microsoft.com/office/powerpoint/2010/main" val="144087590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bwMode="auto">
          <a:xfrm>
            <a:off x="1462218" y="1436717"/>
            <a:ext cx="6062110" cy="624132"/>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98" name="Rectangle 2"/>
          <p:cNvSpPr>
            <a:spLocks noGrp="1" noChangeArrowheads="1"/>
          </p:cNvSpPr>
          <p:nvPr>
            <p:ph type="title"/>
          </p:nvPr>
        </p:nvSpPr>
        <p:spPr>
          <a:xfrm>
            <a:off x="457200" y="353997"/>
            <a:ext cx="8229600" cy="788987"/>
          </a:xfrm>
        </p:spPr>
        <p:txBody>
          <a:bodyPr/>
          <a:lstStyle/>
          <a:p>
            <a:pPr eaLnBrk="1" hangingPunct="1"/>
            <a:r>
              <a:rPr lang="en-US" altLang="zh-CN" dirty="0" smtClean="0">
                <a:latin typeface="+mj-lt"/>
                <a:ea typeface="黑体" pitchFamily="49" charset="-122"/>
              </a:rPr>
              <a:t>Contents</a:t>
            </a:r>
            <a:endParaRPr lang="zh-CN" altLang="en-US" dirty="0" smtClean="0">
              <a:latin typeface="+mj-lt"/>
              <a:ea typeface="黑体" pitchFamily="49" charset="-122"/>
            </a:endParaRPr>
          </a:p>
        </p:txBody>
      </p:sp>
      <p:sp>
        <p:nvSpPr>
          <p:cNvPr id="3" name="灯片编号占位符 2"/>
          <p:cNvSpPr>
            <a:spLocks noGrp="1"/>
          </p:cNvSpPr>
          <p:nvPr>
            <p:ph type="sldNum" sz="quarter" idx="12"/>
          </p:nvPr>
        </p:nvSpPr>
        <p:spPr/>
        <p:txBody>
          <a:bodyPr/>
          <a:lstStyle/>
          <a:p>
            <a:pPr>
              <a:defRPr/>
            </a:pPr>
            <a:fld id="{05E6B7BB-EB50-41D2-AA8D-864F4C24E0AE}" type="slidenum">
              <a:rPr lang="en-US" altLang="zh-CN" smtClean="0"/>
              <a:pPr>
                <a:defRPr/>
              </a:pPr>
              <a:t>3</a:t>
            </a:fld>
            <a:endParaRPr lang="en-US" altLang="zh-CN"/>
          </a:p>
        </p:txBody>
      </p:sp>
      <p:grpSp>
        <p:nvGrpSpPr>
          <p:cNvPr id="2" name="Group 2"/>
          <p:cNvGrpSpPr>
            <a:grpSpLocks/>
          </p:cNvGrpSpPr>
          <p:nvPr/>
        </p:nvGrpSpPr>
        <p:grpSpPr bwMode="auto">
          <a:xfrm>
            <a:off x="928818" y="1384580"/>
            <a:ext cx="762000" cy="665162"/>
            <a:chOff x="1110" y="2656"/>
            <a:chExt cx="1549" cy="1351"/>
          </a:xfrm>
        </p:grpSpPr>
        <p:sp>
          <p:nvSpPr>
            <p:cNvPr id="34" name="AutoShape 3"/>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5" name="AutoShape 4"/>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6" name="AutoShape 5"/>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 name="Group 6"/>
          <p:cNvGrpSpPr>
            <a:grpSpLocks/>
          </p:cNvGrpSpPr>
          <p:nvPr/>
        </p:nvGrpSpPr>
        <p:grpSpPr bwMode="auto">
          <a:xfrm>
            <a:off x="928818" y="2354580"/>
            <a:ext cx="762000" cy="665162"/>
            <a:chOff x="3174" y="2656"/>
            <a:chExt cx="1549" cy="1351"/>
          </a:xfrm>
        </p:grpSpPr>
        <p:sp>
          <p:nvSpPr>
            <p:cNvPr id="38" name="AutoShape 7"/>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9" name="AutoShape 8"/>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9"/>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1" name="Line 10"/>
          <p:cNvSpPr>
            <a:spLocks noChangeShapeType="1"/>
          </p:cNvSpPr>
          <p:nvPr/>
        </p:nvSpPr>
        <p:spPr bwMode="auto">
          <a:xfrm flipV="1">
            <a:off x="1462218" y="2048240"/>
            <a:ext cx="6062110" cy="12608"/>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Text Box 11"/>
          <p:cNvSpPr txBox="1">
            <a:spLocks noChangeArrowheads="1"/>
          </p:cNvSpPr>
          <p:nvPr/>
        </p:nvSpPr>
        <p:spPr bwMode="auto">
          <a:xfrm>
            <a:off x="1919418" y="1537628"/>
            <a:ext cx="2141933" cy="523220"/>
          </a:xfrm>
          <a:prstGeom prst="rect">
            <a:avLst/>
          </a:prstGeom>
          <a:noFill/>
          <a:ln w="9525" algn="ctr">
            <a:noFill/>
            <a:miter lim="800000"/>
            <a:headEnd/>
            <a:tailEnd/>
          </a:ln>
        </p:spPr>
        <p:txBody>
          <a:bodyPr wrap="none">
            <a:spAutoFit/>
          </a:bodyPr>
          <a:lstStyle/>
          <a:p>
            <a:pPr lvl="0" fontAlgn="auto">
              <a:spcBef>
                <a:spcPts val="0"/>
              </a:spcBef>
              <a:spcAft>
                <a:spcPts val="0"/>
              </a:spcAft>
            </a:pPr>
            <a:r>
              <a:rPr lang="en-US" altLang="zh-CN" sz="2800" b="1" kern="0" dirty="0">
                <a:solidFill>
                  <a:srgbClr val="0070C0"/>
                </a:solidFill>
                <a:latin typeface="Times New Roman" pitchFamily="18" charset="0"/>
                <a:ea typeface="微软雅黑" pitchFamily="34" charset="-122"/>
                <a:cs typeface="Times New Roman" pitchFamily="18" charset="0"/>
              </a:rPr>
              <a:t>Introduction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43" name="Text Box 12"/>
          <p:cNvSpPr txBox="1">
            <a:spLocks noChangeArrowheads="1"/>
          </p:cNvSpPr>
          <p:nvPr/>
        </p:nvSpPr>
        <p:spPr bwMode="gray">
          <a:xfrm>
            <a:off x="1125668" y="148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44" name="Line 13"/>
          <p:cNvSpPr>
            <a:spLocks noChangeShapeType="1"/>
          </p:cNvSpPr>
          <p:nvPr/>
        </p:nvSpPr>
        <p:spPr bwMode="auto">
          <a:xfrm>
            <a:off x="1538418" y="3068960"/>
            <a:ext cx="5985910" cy="32404"/>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5"/>
          <p:cNvSpPr txBox="1">
            <a:spLocks noChangeArrowheads="1"/>
          </p:cNvSpPr>
          <p:nvPr/>
        </p:nvSpPr>
        <p:spPr bwMode="gray">
          <a:xfrm>
            <a:off x="1125668" y="245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5" name="Group 16"/>
          <p:cNvGrpSpPr>
            <a:grpSpLocks/>
          </p:cNvGrpSpPr>
          <p:nvPr/>
        </p:nvGrpSpPr>
        <p:grpSpPr bwMode="auto">
          <a:xfrm>
            <a:off x="928818" y="3356992"/>
            <a:ext cx="762000" cy="665162"/>
            <a:chOff x="1110" y="2656"/>
            <a:chExt cx="1549" cy="1351"/>
          </a:xfrm>
        </p:grpSpPr>
        <p:sp>
          <p:nvSpPr>
            <p:cNvPr id="48" name="AutoShape 17"/>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18"/>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0" name="AutoShape 19"/>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6" name="Group 20"/>
          <p:cNvGrpSpPr>
            <a:grpSpLocks/>
          </p:cNvGrpSpPr>
          <p:nvPr/>
        </p:nvGrpSpPr>
        <p:grpSpPr bwMode="auto">
          <a:xfrm>
            <a:off x="928818" y="5284688"/>
            <a:ext cx="762000" cy="665162"/>
            <a:chOff x="3174" y="2656"/>
            <a:chExt cx="1549" cy="1351"/>
          </a:xfrm>
        </p:grpSpPr>
        <p:sp>
          <p:nvSpPr>
            <p:cNvPr id="52"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3"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4"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5" name="Line 24"/>
          <p:cNvSpPr>
            <a:spLocks noChangeShapeType="1"/>
          </p:cNvSpPr>
          <p:nvPr/>
        </p:nvSpPr>
        <p:spPr bwMode="auto">
          <a:xfrm>
            <a:off x="1462218" y="4071364"/>
            <a:ext cx="6062110" cy="50642"/>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Text Box 26"/>
          <p:cNvSpPr txBox="1">
            <a:spLocks noChangeArrowheads="1"/>
          </p:cNvSpPr>
          <p:nvPr/>
        </p:nvSpPr>
        <p:spPr bwMode="gray">
          <a:xfrm>
            <a:off x="1125668" y="3455417"/>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FFFFFF"/>
                </a:solidFill>
                <a:effectLst/>
                <a:uLnTx/>
                <a:uFillTx/>
              </a:rPr>
              <a:t>3</a:t>
            </a:r>
          </a:p>
        </p:txBody>
      </p:sp>
      <p:sp>
        <p:nvSpPr>
          <p:cNvPr id="58" name="Line 27"/>
          <p:cNvSpPr>
            <a:spLocks noChangeShapeType="1"/>
          </p:cNvSpPr>
          <p:nvPr/>
        </p:nvSpPr>
        <p:spPr bwMode="auto">
          <a:xfrm>
            <a:off x="1614618" y="5999062"/>
            <a:ext cx="5837702" cy="5562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Text Box 29"/>
          <p:cNvSpPr txBox="1">
            <a:spLocks noChangeArrowheads="1"/>
          </p:cNvSpPr>
          <p:nvPr/>
        </p:nvSpPr>
        <p:spPr bwMode="gray">
          <a:xfrm>
            <a:off x="1125668" y="5383113"/>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61" name="Text Box 11"/>
          <p:cNvSpPr txBox="1">
            <a:spLocks noChangeArrowheads="1"/>
          </p:cNvSpPr>
          <p:nvPr/>
        </p:nvSpPr>
        <p:spPr bwMode="auto">
          <a:xfrm>
            <a:off x="1916901" y="2474302"/>
            <a:ext cx="3796232"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Numerical Simulations </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62" name="Text Box 11"/>
          <p:cNvSpPr txBox="1">
            <a:spLocks noChangeArrowheads="1"/>
          </p:cNvSpPr>
          <p:nvPr/>
        </p:nvSpPr>
        <p:spPr bwMode="auto">
          <a:xfrm>
            <a:off x="1886426" y="3409836"/>
            <a:ext cx="6285974"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Experiments</a:t>
            </a:r>
            <a:endParaRPr lang="zh-CN" altLang="en-US" sz="2800" b="1" kern="0" dirty="0" smtClean="0">
              <a:solidFill>
                <a:srgbClr val="0070C0"/>
              </a:solidFill>
              <a:latin typeface="Times New Roman" pitchFamily="18" charset="0"/>
              <a:ea typeface="微软雅黑" pitchFamily="34" charset="-122"/>
              <a:cs typeface="Times New Roman" pitchFamily="18" charset="0"/>
            </a:endParaRPr>
          </a:p>
        </p:txBody>
      </p:sp>
      <p:sp>
        <p:nvSpPr>
          <p:cNvPr id="63" name="Text Box 11"/>
          <p:cNvSpPr txBox="1">
            <a:spLocks noChangeArrowheads="1"/>
          </p:cNvSpPr>
          <p:nvPr/>
        </p:nvSpPr>
        <p:spPr bwMode="auto">
          <a:xfrm>
            <a:off x="1919418" y="5426630"/>
            <a:ext cx="2040943"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Conclusions</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grpSp>
        <p:nvGrpSpPr>
          <p:cNvPr id="32" name="Group 20"/>
          <p:cNvGrpSpPr>
            <a:grpSpLocks/>
          </p:cNvGrpSpPr>
          <p:nvPr/>
        </p:nvGrpSpPr>
        <p:grpSpPr bwMode="auto">
          <a:xfrm>
            <a:off x="899592" y="4365104"/>
            <a:ext cx="762000" cy="665162"/>
            <a:chOff x="3174" y="2656"/>
            <a:chExt cx="1549" cy="1351"/>
          </a:xfrm>
        </p:grpSpPr>
        <p:sp>
          <p:nvSpPr>
            <p:cNvPr id="33"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7"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5"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7" name="Line 27"/>
          <p:cNvSpPr>
            <a:spLocks noChangeShapeType="1"/>
          </p:cNvSpPr>
          <p:nvPr/>
        </p:nvSpPr>
        <p:spPr bwMode="auto">
          <a:xfrm>
            <a:off x="1585392" y="5079478"/>
            <a:ext cx="5866928" cy="3967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29"/>
          <p:cNvSpPr txBox="1">
            <a:spLocks noChangeArrowheads="1"/>
          </p:cNvSpPr>
          <p:nvPr/>
        </p:nvSpPr>
        <p:spPr bwMode="gray">
          <a:xfrm>
            <a:off x="1096442" y="4463529"/>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56" name="Text Box 11"/>
          <p:cNvSpPr txBox="1">
            <a:spLocks noChangeArrowheads="1"/>
          </p:cNvSpPr>
          <p:nvPr/>
        </p:nvSpPr>
        <p:spPr bwMode="auto">
          <a:xfrm>
            <a:off x="1890192" y="4507046"/>
            <a:ext cx="3757760"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Results and discussion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36466386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331640" y="3735934"/>
            <a:ext cx="5192666" cy="2736304"/>
          </a:xfrm>
          <a:prstGeom prst="rect">
            <a:avLst/>
          </a:prstGeom>
        </p:spPr>
      </p:pic>
      <p:sp>
        <p:nvSpPr>
          <p:cNvPr id="2" name="灯片编号占位符 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30</a:t>
            </a:fld>
            <a:endParaRPr lang="en-US" altLang="zh-CN" dirty="0"/>
          </a:p>
        </p:txBody>
      </p:sp>
      <p:graphicFrame>
        <p:nvGraphicFramePr>
          <p:cNvPr id="5" name="表格 4"/>
          <p:cNvGraphicFramePr>
            <a:graphicFrameLocks noGrp="1"/>
          </p:cNvGraphicFramePr>
          <p:nvPr>
            <p:extLst>
              <p:ext uri="{D42A27DB-BD31-4B8C-83A1-F6EECF244321}">
                <p14:modId xmlns:p14="http://schemas.microsoft.com/office/powerpoint/2010/main" val="4207594812"/>
              </p:ext>
            </p:extLst>
          </p:nvPr>
        </p:nvGraphicFramePr>
        <p:xfrm>
          <a:off x="179512" y="1340768"/>
          <a:ext cx="8856986" cy="2133600"/>
        </p:xfrm>
        <a:graphic>
          <a:graphicData uri="http://schemas.openxmlformats.org/drawingml/2006/table">
            <a:tbl>
              <a:tblPr firstRow="1" firstCol="1" bandRow="1">
                <a:tableStyleId>{5C22544A-7EE6-4342-B048-85BDC9FD1C3A}</a:tableStyleId>
              </a:tblPr>
              <a:tblGrid>
                <a:gridCol w="1368152"/>
                <a:gridCol w="864096"/>
                <a:gridCol w="792088"/>
                <a:gridCol w="936104"/>
                <a:gridCol w="864096"/>
                <a:gridCol w="792088"/>
                <a:gridCol w="936104"/>
                <a:gridCol w="792088"/>
                <a:gridCol w="864096"/>
                <a:gridCol w="648074"/>
              </a:tblGrid>
              <a:tr h="292100">
                <a:tc>
                  <a:txBody>
                    <a:bodyPr/>
                    <a:lstStyle/>
                    <a:p>
                      <a:pPr algn="ctr"/>
                      <a:r>
                        <a:rPr lang="zh-CN" altLang="en-US" sz="2000" dirty="0" smtClean="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2000" dirty="0">
                          <a:effectLst/>
                        </a:rPr>
                        <a:t>60</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2000" dirty="0">
                          <a:effectLst/>
                        </a:rPr>
                        <a:t>80</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3">
                  <a:txBody>
                    <a:bodyPr/>
                    <a:lstStyle/>
                    <a:p>
                      <a:pPr algn="ctr"/>
                      <a:r>
                        <a:rPr lang="en-US" sz="2000" dirty="0">
                          <a:effectLst/>
                        </a:rPr>
                        <a:t>100</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r>
              <a:tr h="292100">
                <a:tc>
                  <a:txBody>
                    <a:bodyPr/>
                    <a:lstStyle/>
                    <a:p>
                      <a:r>
                        <a:rPr lang="en-US" sz="1800" dirty="0">
                          <a:effectLst/>
                        </a:rPr>
                        <a:t>[±45]5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Simul.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Relative error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Simul.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Relative error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Simul.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Exp.</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600" dirty="0">
                          <a:effectLst/>
                        </a:rPr>
                        <a:t>Relative error</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altLang="zh-CN" sz="18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 shear nonlinearity</a:t>
                      </a:r>
                    </a:p>
                  </a:txBody>
                  <a:tcPr marL="68580" marR="68580" marT="0" marB="0" anchor="ctr"/>
                </a:tc>
                <a:tc>
                  <a:txBody>
                    <a:bodyPr/>
                    <a:lstStyle/>
                    <a:p>
                      <a:r>
                        <a:rPr lang="en-US" sz="1800" dirty="0">
                          <a:effectLst/>
                          <a:latin typeface="+mn-ea"/>
                          <a:sym typeface="+mn-ea"/>
                        </a:rPr>
                        <a:t>27.34</a:t>
                      </a:r>
                      <a:endParaRPr lang="en-US" sz="1800" dirty="0">
                        <a:effectLst/>
                        <a:latin typeface="+mn-ea"/>
                        <a:cs typeface="Times New Roman" panose="02020603050405020304" pitchFamily="18" charset="0"/>
                        <a:sym typeface="+mn-ea"/>
                      </a:endParaRPr>
                    </a:p>
                  </a:txBody>
                  <a:tcPr marL="68580" marR="68580" marT="0" marB="0" anchor="ctr"/>
                </a:tc>
                <a:tc rowSpan="2">
                  <a:txBody>
                    <a:bodyPr/>
                    <a:lstStyle/>
                    <a:p>
                      <a:r>
                        <a:rPr lang="en-US" sz="1800" dirty="0">
                          <a:effectLst/>
                          <a:latin typeface="+mn-ea"/>
                        </a:rPr>
                        <a:t>28.72</a:t>
                      </a:r>
                      <a:endParaRPr lang="en-US" sz="1800" dirty="0">
                        <a:effectLst/>
                        <a:latin typeface="+mn-ea"/>
                        <a:cs typeface="Times New Roman" panose="02020603050405020304" pitchFamily="18" charset="0"/>
                      </a:endParaRPr>
                    </a:p>
                  </a:txBody>
                  <a:tcPr marL="68580" marR="68580" marT="0" marB="0" anchor="ctr"/>
                </a:tc>
                <a:tc>
                  <a:txBody>
                    <a:bodyPr/>
                    <a:lstStyle/>
                    <a:p>
                      <a:r>
                        <a:rPr lang="en-US" sz="1800" dirty="0">
                          <a:effectLst/>
                          <a:latin typeface="+mn-ea"/>
                          <a:sym typeface="+mn-ea"/>
                        </a:rPr>
                        <a:t>4.8%</a:t>
                      </a:r>
                      <a:endParaRPr lang="en-US" sz="1800" dirty="0">
                        <a:effectLst/>
                        <a:latin typeface="+mn-ea"/>
                        <a:cs typeface="Times New Roman" panose="02020603050405020304" pitchFamily="18" charset="0"/>
                        <a:sym typeface="+mn-ea"/>
                      </a:endParaRPr>
                    </a:p>
                  </a:txBody>
                  <a:tcPr marL="68580" marR="68580" marT="0" marB="0" anchor="ctr"/>
                </a:tc>
                <a:tc>
                  <a:txBody>
                    <a:bodyPr/>
                    <a:lstStyle/>
                    <a:p>
                      <a:r>
                        <a:rPr lang="en-US" sz="1800" dirty="0">
                          <a:effectLst/>
                          <a:latin typeface="+mn-ea"/>
                          <a:sym typeface="+mn-ea"/>
                        </a:rPr>
                        <a:t>21.73</a:t>
                      </a:r>
                      <a:endParaRPr lang="en-US" sz="1800" dirty="0">
                        <a:effectLst/>
                        <a:latin typeface="+mn-ea"/>
                        <a:cs typeface="Times New Roman" panose="02020603050405020304" pitchFamily="18" charset="0"/>
                        <a:sym typeface="+mn-ea"/>
                      </a:endParaRPr>
                    </a:p>
                  </a:txBody>
                  <a:tcPr marL="68580" marR="68580" marT="0" marB="0" anchor="ctr"/>
                </a:tc>
                <a:tc rowSpan="2">
                  <a:txBody>
                    <a:bodyPr/>
                    <a:lstStyle/>
                    <a:p>
                      <a:r>
                        <a:rPr lang="en-US" sz="1800" dirty="0">
                          <a:effectLst/>
                          <a:latin typeface="+mn-ea"/>
                        </a:rPr>
                        <a:t>23.79</a:t>
                      </a:r>
                      <a:endParaRPr lang="en-US" sz="1800" dirty="0">
                        <a:effectLst/>
                        <a:latin typeface="+mn-ea"/>
                        <a:cs typeface="Times New Roman" panose="02020603050405020304" pitchFamily="18" charset="0"/>
                      </a:endParaRPr>
                    </a:p>
                  </a:txBody>
                  <a:tcPr marL="68580" marR="68580" marT="0" marB="0" anchor="ctr"/>
                </a:tc>
                <a:tc>
                  <a:txBody>
                    <a:bodyPr/>
                    <a:lstStyle/>
                    <a:p>
                      <a:r>
                        <a:rPr lang="en-US" sz="1800" dirty="0">
                          <a:effectLst/>
                          <a:latin typeface="+mn-ea"/>
                          <a:sym typeface="+mn-ea"/>
                        </a:rPr>
                        <a:t>8.7%</a:t>
                      </a:r>
                      <a:endParaRPr lang="en-US" sz="1800" dirty="0">
                        <a:effectLst/>
                        <a:latin typeface="+mn-ea"/>
                        <a:cs typeface="Times New Roman" panose="02020603050405020304" pitchFamily="18" charset="0"/>
                        <a:sym typeface="+mn-ea"/>
                      </a:endParaRPr>
                    </a:p>
                  </a:txBody>
                  <a:tcPr marL="68580" marR="68580" marT="0" marB="0" anchor="ctr"/>
                </a:tc>
                <a:tc>
                  <a:txBody>
                    <a:bodyPr/>
                    <a:lstStyle/>
                    <a:p>
                      <a:r>
                        <a:rPr lang="en-US" sz="1800" dirty="0">
                          <a:effectLst/>
                          <a:latin typeface="+mn-ea"/>
                          <a:sym typeface="+mn-ea"/>
                        </a:rPr>
                        <a:t>16.09</a:t>
                      </a:r>
                      <a:endParaRPr lang="en-US" sz="1800" dirty="0">
                        <a:effectLst/>
                        <a:latin typeface="+mn-ea"/>
                        <a:cs typeface="Times New Roman" panose="02020603050405020304" pitchFamily="18" charset="0"/>
                        <a:sym typeface="+mn-ea"/>
                      </a:endParaRPr>
                    </a:p>
                  </a:txBody>
                  <a:tcPr marL="68580" marR="68580" marT="0" marB="0" anchor="ctr"/>
                </a:tc>
                <a:tc rowSpan="2">
                  <a:txBody>
                    <a:bodyPr/>
                    <a:lstStyle/>
                    <a:p>
                      <a:r>
                        <a:rPr lang="en-US" sz="1800" dirty="0">
                          <a:effectLst/>
                          <a:latin typeface="+mn-ea"/>
                        </a:rPr>
                        <a:t>17.60</a:t>
                      </a:r>
                      <a:endParaRPr lang="en-US" sz="1800" dirty="0">
                        <a:effectLst/>
                        <a:latin typeface="+mn-ea"/>
                        <a:cs typeface="Times New Roman" panose="02020603050405020304" pitchFamily="18" charset="0"/>
                      </a:endParaRPr>
                    </a:p>
                  </a:txBody>
                  <a:tcPr marL="68580" marR="68580" marT="0" marB="0" anchor="ctr"/>
                </a:tc>
                <a:tc>
                  <a:txBody>
                    <a:bodyPr/>
                    <a:lstStyle/>
                    <a:p>
                      <a:r>
                        <a:rPr lang="en-US" sz="1800" dirty="0">
                          <a:effectLst/>
                          <a:latin typeface="+mn-ea"/>
                          <a:sym typeface="+mn-ea"/>
                        </a:rPr>
                        <a:t>8.6%</a:t>
                      </a:r>
                      <a:endParaRPr lang="en-US" sz="1800" dirty="0">
                        <a:effectLst/>
                        <a:latin typeface="+mn-ea"/>
                        <a:cs typeface="Times New Roman" panose="02020603050405020304" pitchFamily="18" charset="0"/>
                        <a:sym typeface="+mn-ea"/>
                      </a:endParaRPr>
                    </a:p>
                  </a:txBody>
                  <a:tcPr marL="68580" marR="68580" marT="0" marB="0" anchor="ctr"/>
                </a:tc>
              </a:tr>
              <a:tr h="292100">
                <a:tc>
                  <a:txBody>
                    <a:bodyPr/>
                    <a:lstStyle/>
                    <a:p>
                      <a:r>
                        <a:rPr lang="en-US" altLang="zh-CN" sz="18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Shear nonlinearity</a:t>
                      </a:r>
                    </a:p>
                  </a:txBody>
                  <a:tcPr marL="68580" marR="68580" marT="0" marB="0" anchor="ctr"/>
                </a:tc>
                <a:tc>
                  <a:txBody>
                    <a:bodyPr/>
                    <a:lstStyle/>
                    <a:p>
                      <a:r>
                        <a:rPr lang="zh-CN" sz="1800">
                          <a:effectLst/>
                          <a:latin typeface="+mn-ea"/>
                          <a:cs typeface="Times New Roman" panose="02020603050405020304" pitchFamily="18" charset="0"/>
                        </a:rPr>
                        <a:t>26.81</a:t>
                      </a:r>
                    </a:p>
                  </a:txBody>
                  <a:tcPr marL="68580" marR="68580" marT="0" marB="0" anchor="ctr"/>
                </a:tc>
                <a:tc vMerge="1">
                  <a:txBody>
                    <a:bodyPr/>
                    <a:lstStyle/>
                    <a:p>
                      <a:endParaRPr lang="zh-CN"/>
                    </a:p>
                  </a:txBody>
                  <a:tcPr/>
                </a:tc>
                <a:tc>
                  <a:txBody>
                    <a:bodyPr/>
                    <a:lstStyle/>
                    <a:p>
                      <a:r>
                        <a:rPr lang="en-US" altLang="zh-CN" sz="1800">
                          <a:effectLst/>
                          <a:latin typeface="+mn-ea"/>
                          <a:cs typeface="Times New Roman" panose="02020603050405020304" pitchFamily="18" charset="0"/>
                        </a:rPr>
                        <a:t>6.7%</a:t>
                      </a:r>
                    </a:p>
                  </a:txBody>
                  <a:tcPr marL="68580" marR="68580" marT="0" marB="0" anchor="ctr"/>
                </a:tc>
                <a:tc>
                  <a:txBody>
                    <a:bodyPr/>
                    <a:lstStyle/>
                    <a:p>
                      <a:r>
                        <a:rPr lang="zh-CN" sz="1800">
                          <a:effectLst/>
                          <a:latin typeface="+mn-ea"/>
                          <a:cs typeface="Times New Roman" panose="02020603050405020304" pitchFamily="18" charset="0"/>
                        </a:rPr>
                        <a:t>21.39</a:t>
                      </a:r>
                    </a:p>
                  </a:txBody>
                  <a:tcPr marL="68580" marR="68580" marT="0" marB="0" anchor="ctr"/>
                </a:tc>
                <a:tc vMerge="1">
                  <a:txBody>
                    <a:bodyPr/>
                    <a:lstStyle/>
                    <a:p>
                      <a:endParaRPr lang="zh-CN"/>
                    </a:p>
                  </a:txBody>
                  <a:tcPr/>
                </a:tc>
                <a:tc>
                  <a:txBody>
                    <a:bodyPr/>
                    <a:lstStyle/>
                    <a:p>
                      <a:r>
                        <a:rPr lang="en-US" altLang="zh-CN" sz="1800" dirty="0">
                          <a:effectLst/>
                          <a:latin typeface="+mn-ea"/>
                          <a:cs typeface="Times New Roman" panose="02020603050405020304" pitchFamily="18" charset="0"/>
                        </a:rPr>
                        <a:t>10.1%</a:t>
                      </a:r>
                    </a:p>
                  </a:txBody>
                  <a:tcPr marL="68580" marR="68580" marT="0" marB="0" anchor="ctr"/>
                </a:tc>
                <a:tc>
                  <a:txBody>
                    <a:bodyPr/>
                    <a:lstStyle/>
                    <a:p>
                      <a:r>
                        <a:rPr lang="zh-CN" sz="1800" dirty="0">
                          <a:effectLst/>
                          <a:latin typeface="+mn-ea"/>
                          <a:cs typeface="Times New Roman" panose="02020603050405020304" pitchFamily="18" charset="0"/>
                        </a:rPr>
                        <a:t>16.0</a:t>
                      </a:r>
                      <a:r>
                        <a:rPr lang="en-US" altLang="zh-CN" sz="1800" dirty="0">
                          <a:effectLst/>
                          <a:latin typeface="+mn-ea"/>
                          <a:cs typeface="Times New Roman" panose="02020603050405020304" pitchFamily="18" charset="0"/>
                        </a:rPr>
                        <a:t>1</a:t>
                      </a:r>
                    </a:p>
                  </a:txBody>
                  <a:tcPr marL="68580" marR="68580" marT="0" marB="0" anchor="ctr"/>
                </a:tc>
                <a:tc vMerge="1">
                  <a:txBody>
                    <a:bodyPr/>
                    <a:lstStyle/>
                    <a:p>
                      <a:endParaRPr lang="zh-CN"/>
                    </a:p>
                  </a:txBody>
                  <a:tcPr/>
                </a:tc>
                <a:tc>
                  <a:txBody>
                    <a:bodyPr/>
                    <a:lstStyle/>
                    <a:p>
                      <a:r>
                        <a:rPr lang="en-US" altLang="zh-CN" sz="1800" dirty="0">
                          <a:effectLst/>
                          <a:latin typeface="+mn-ea"/>
                          <a:cs typeface="Times New Roman" panose="02020603050405020304" pitchFamily="18" charset="0"/>
                        </a:rPr>
                        <a:t>9.0%</a:t>
                      </a:r>
                    </a:p>
                  </a:txBody>
                  <a:tcPr marL="68580" marR="68580" marT="0" marB="0" anchor="ctr"/>
                </a:tc>
              </a:tr>
            </a:tbl>
          </a:graphicData>
        </a:graphic>
      </p:graphicFrame>
      <p:sp>
        <p:nvSpPr>
          <p:cNvPr id="6"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4. Results </a:t>
            </a:r>
            <a:r>
              <a:rPr lang="en-US" altLang="zh-CN" sz="2800" dirty="0">
                <a:latin typeface="+mj-lt"/>
                <a:ea typeface="黑体" pitchFamily="2" charset="-122"/>
                <a:cs typeface="Times New Roman" pitchFamily="18" charset="0"/>
              </a:rPr>
              <a:t>and discussion </a:t>
            </a:r>
            <a:r>
              <a:rPr lang="en-US" altLang="zh-CN" sz="2800" dirty="0" smtClean="0">
                <a:latin typeface="+mj-lt"/>
                <a:ea typeface="黑体" pitchFamily="2" charset="-122"/>
                <a:cs typeface="Times New Roman" pitchFamily="18" charset="0"/>
              </a:rPr>
              <a:t>(viii)</a:t>
            </a:r>
            <a:endParaRPr lang="en-US" altLang="zh-CN" sz="2800" dirty="0" smtClean="0">
              <a:solidFill>
                <a:schemeClr val="tx1"/>
              </a:solidFill>
              <a:latin typeface="+mj-lt"/>
              <a:ea typeface="黑体" pitchFamily="2" charset="-122"/>
              <a:cs typeface="Times New Roman" pitchFamily="18" charset="0"/>
            </a:endParaRPr>
          </a:p>
        </p:txBody>
      </p:sp>
    </p:spTree>
    <p:extLst>
      <p:ext uri="{BB962C8B-B14F-4D97-AF65-F5344CB8AC3E}">
        <p14:creationId xmlns:p14="http://schemas.microsoft.com/office/powerpoint/2010/main" val="303910878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bwMode="auto">
          <a:xfrm>
            <a:off x="1462218" y="5353284"/>
            <a:ext cx="6062110" cy="624132"/>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98" name="Rectangle 2"/>
          <p:cNvSpPr>
            <a:spLocks noGrp="1" noChangeArrowheads="1"/>
          </p:cNvSpPr>
          <p:nvPr>
            <p:ph type="title"/>
          </p:nvPr>
        </p:nvSpPr>
        <p:spPr>
          <a:xfrm>
            <a:off x="457200" y="353997"/>
            <a:ext cx="8229600" cy="788987"/>
          </a:xfrm>
        </p:spPr>
        <p:txBody>
          <a:bodyPr/>
          <a:lstStyle/>
          <a:p>
            <a:pPr eaLnBrk="1" hangingPunct="1"/>
            <a:r>
              <a:rPr lang="en-US" altLang="zh-CN" dirty="0" smtClean="0">
                <a:latin typeface="+mj-lt"/>
                <a:ea typeface="黑体" pitchFamily="49" charset="-122"/>
              </a:rPr>
              <a:t>Contents</a:t>
            </a:r>
            <a:endParaRPr lang="zh-CN" altLang="en-US" dirty="0" smtClean="0">
              <a:latin typeface="+mj-lt"/>
              <a:ea typeface="黑体" pitchFamily="49" charset="-122"/>
            </a:endParaRPr>
          </a:p>
        </p:txBody>
      </p:sp>
      <p:sp>
        <p:nvSpPr>
          <p:cNvPr id="3" name="灯片编号占位符 2"/>
          <p:cNvSpPr>
            <a:spLocks noGrp="1"/>
          </p:cNvSpPr>
          <p:nvPr>
            <p:ph type="sldNum" sz="quarter" idx="12"/>
          </p:nvPr>
        </p:nvSpPr>
        <p:spPr/>
        <p:txBody>
          <a:bodyPr/>
          <a:lstStyle/>
          <a:p>
            <a:pPr>
              <a:defRPr/>
            </a:pPr>
            <a:fld id="{05E6B7BB-EB50-41D2-AA8D-864F4C24E0AE}" type="slidenum">
              <a:rPr lang="en-US" altLang="zh-CN" smtClean="0"/>
              <a:pPr>
                <a:defRPr/>
              </a:pPr>
              <a:t>31</a:t>
            </a:fld>
            <a:endParaRPr lang="en-US" altLang="zh-CN"/>
          </a:p>
        </p:txBody>
      </p:sp>
      <p:grpSp>
        <p:nvGrpSpPr>
          <p:cNvPr id="2" name="Group 2"/>
          <p:cNvGrpSpPr>
            <a:grpSpLocks/>
          </p:cNvGrpSpPr>
          <p:nvPr/>
        </p:nvGrpSpPr>
        <p:grpSpPr bwMode="auto">
          <a:xfrm>
            <a:off x="928818" y="1384580"/>
            <a:ext cx="762000" cy="665162"/>
            <a:chOff x="1110" y="2656"/>
            <a:chExt cx="1549" cy="1351"/>
          </a:xfrm>
        </p:grpSpPr>
        <p:sp>
          <p:nvSpPr>
            <p:cNvPr id="34" name="AutoShape 3"/>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5" name="AutoShape 4"/>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6" name="AutoShape 5"/>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 name="Group 6"/>
          <p:cNvGrpSpPr>
            <a:grpSpLocks/>
          </p:cNvGrpSpPr>
          <p:nvPr/>
        </p:nvGrpSpPr>
        <p:grpSpPr bwMode="auto">
          <a:xfrm>
            <a:off x="928818" y="2354580"/>
            <a:ext cx="762000" cy="665162"/>
            <a:chOff x="3174" y="2656"/>
            <a:chExt cx="1549" cy="1351"/>
          </a:xfrm>
        </p:grpSpPr>
        <p:sp>
          <p:nvSpPr>
            <p:cNvPr id="38" name="AutoShape 7"/>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9" name="AutoShape 8"/>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9"/>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1" name="Line 10"/>
          <p:cNvSpPr>
            <a:spLocks noChangeShapeType="1"/>
          </p:cNvSpPr>
          <p:nvPr/>
        </p:nvSpPr>
        <p:spPr bwMode="auto">
          <a:xfrm flipV="1">
            <a:off x="1462218" y="2048240"/>
            <a:ext cx="6062110" cy="12608"/>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Text Box 11"/>
          <p:cNvSpPr txBox="1">
            <a:spLocks noChangeArrowheads="1"/>
          </p:cNvSpPr>
          <p:nvPr/>
        </p:nvSpPr>
        <p:spPr bwMode="auto">
          <a:xfrm>
            <a:off x="1919418" y="1537628"/>
            <a:ext cx="2141933" cy="523220"/>
          </a:xfrm>
          <a:prstGeom prst="rect">
            <a:avLst/>
          </a:prstGeom>
          <a:noFill/>
          <a:ln w="9525" algn="ctr">
            <a:noFill/>
            <a:miter lim="800000"/>
            <a:headEnd/>
            <a:tailEnd/>
          </a:ln>
        </p:spPr>
        <p:txBody>
          <a:bodyPr wrap="none">
            <a:spAutoFit/>
          </a:bodyPr>
          <a:lstStyle/>
          <a:p>
            <a:pPr lvl="0" fontAlgn="auto">
              <a:spcBef>
                <a:spcPts val="0"/>
              </a:spcBef>
              <a:spcAft>
                <a:spcPts val="0"/>
              </a:spcAft>
            </a:pPr>
            <a:r>
              <a:rPr lang="en-US" altLang="zh-CN" sz="2800" b="1" kern="0" dirty="0">
                <a:solidFill>
                  <a:srgbClr val="0070C0"/>
                </a:solidFill>
                <a:latin typeface="Times New Roman" pitchFamily="18" charset="0"/>
                <a:ea typeface="微软雅黑" pitchFamily="34" charset="-122"/>
                <a:cs typeface="Times New Roman" pitchFamily="18" charset="0"/>
              </a:rPr>
              <a:t>Introduction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43" name="Text Box 12"/>
          <p:cNvSpPr txBox="1">
            <a:spLocks noChangeArrowheads="1"/>
          </p:cNvSpPr>
          <p:nvPr/>
        </p:nvSpPr>
        <p:spPr bwMode="gray">
          <a:xfrm>
            <a:off x="1125668" y="148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44" name="Line 13"/>
          <p:cNvSpPr>
            <a:spLocks noChangeShapeType="1"/>
          </p:cNvSpPr>
          <p:nvPr/>
        </p:nvSpPr>
        <p:spPr bwMode="auto">
          <a:xfrm>
            <a:off x="1538418" y="3068960"/>
            <a:ext cx="5985910" cy="32404"/>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5"/>
          <p:cNvSpPr txBox="1">
            <a:spLocks noChangeArrowheads="1"/>
          </p:cNvSpPr>
          <p:nvPr/>
        </p:nvSpPr>
        <p:spPr bwMode="gray">
          <a:xfrm>
            <a:off x="1125668" y="245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5" name="Group 16"/>
          <p:cNvGrpSpPr>
            <a:grpSpLocks/>
          </p:cNvGrpSpPr>
          <p:nvPr/>
        </p:nvGrpSpPr>
        <p:grpSpPr bwMode="auto">
          <a:xfrm>
            <a:off x="928818" y="3356992"/>
            <a:ext cx="762000" cy="665162"/>
            <a:chOff x="1110" y="2656"/>
            <a:chExt cx="1549" cy="1351"/>
          </a:xfrm>
        </p:grpSpPr>
        <p:sp>
          <p:nvSpPr>
            <p:cNvPr id="48" name="AutoShape 17"/>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18"/>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0" name="AutoShape 19"/>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6" name="Group 20"/>
          <p:cNvGrpSpPr>
            <a:grpSpLocks/>
          </p:cNvGrpSpPr>
          <p:nvPr/>
        </p:nvGrpSpPr>
        <p:grpSpPr bwMode="auto">
          <a:xfrm>
            <a:off x="928818" y="5284688"/>
            <a:ext cx="762000" cy="665162"/>
            <a:chOff x="3174" y="2656"/>
            <a:chExt cx="1549" cy="1351"/>
          </a:xfrm>
        </p:grpSpPr>
        <p:sp>
          <p:nvSpPr>
            <p:cNvPr id="52"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3"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4"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5" name="Line 24"/>
          <p:cNvSpPr>
            <a:spLocks noChangeShapeType="1"/>
          </p:cNvSpPr>
          <p:nvPr/>
        </p:nvSpPr>
        <p:spPr bwMode="auto">
          <a:xfrm>
            <a:off x="1462218" y="4071364"/>
            <a:ext cx="6062110" cy="50642"/>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Text Box 26"/>
          <p:cNvSpPr txBox="1">
            <a:spLocks noChangeArrowheads="1"/>
          </p:cNvSpPr>
          <p:nvPr/>
        </p:nvSpPr>
        <p:spPr bwMode="gray">
          <a:xfrm>
            <a:off x="1125668" y="3455417"/>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FFFFFF"/>
                </a:solidFill>
                <a:effectLst/>
                <a:uLnTx/>
                <a:uFillTx/>
              </a:rPr>
              <a:t>3</a:t>
            </a:r>
          </a:p>
        </p:txBody>
      </p:sp>
      <p:sp>
        <p:nvSpPr>
          <p:cNvPr id="58" name="Line 27"/>
          <p:cNvSpPr>
            <a:spLocks noChangeShapeType="1"/>
          </p:cNvSpPr>
          <p:nvPr/>
        </p:nvSpPr>
        <p:spPr bwMode="auto">
          <a:xfrm>
            <a:off x="1614618" y="5999062"/>
            <a:ext cx="5837702" cy="5562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Text Box 29"/>
          <p:cNvSpPr txBox="1">
            <a:spLocks noChangeArrowheads="1"/>
          </p:cNvSpPr>
          <p:nvPr/>
        </p:nvSpPr>
        <p:spPr bwMode="gray">
          <a:xfrm>
            <a:off x="1125668" y="5383113"/>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61" name="Text Box 11"/>
          <p:cNvSpPr txBox="1">
            <a:spLocks noChangeArrowheads="1"/>
          </p:cNvSpPr>
          <p:nvPr/>
        </p:nvSpPr>
        <p:spPr bwMode="auto">
          <a:xfrm>
            <a:off x="1916901" y="2474302"/>
            <a:ext cx="3796232"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Numerical Simulations </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62" name="Text Box 11"/>
          <p:cNvSpPr txBox="1">
            <a:spLocks noChangeArrowheads="1"/>
          </p:cNvSpPr>
          <p:nvPr/>
        </p:nvSpPr>
        <p:spPr bwMode="auto">
          <a:xfrm>
            <a:off x="1886426" y="3409836"/>
            <a:ext cx="6285974"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Experiments</a:t>
            </a:r>
            <a:endParaRPr lang="zh-CN" altLang="en-US" sz="2800" b="1" kern="0" dirty="0" smtClean="0">
              <a:solidFill>
                <a:srgbClr val="0070C0"/>
              </a:solidFill>
              <a:latin typeface="Times New Roman" pitchFamily="18" charset="0"/>
              <a:ea typeface="微软雅黑" pitchFamily="34" charset="-122"/>
              <a:cs typeface="Times New Roman" pitchFamily="18" charset="0"/>
            </a:endParaRPr>
          </a:p>
        </p:txBody>
      </p:sp>
      <p:sp>
        <p:nvSpPr>
          <p:cNvPr id="63" name="Text Box 11"/>
          <p:cNvSpPr txBox="1">
            <a:spLocks noChangeArrowheads="1"/>
          </p:cNvSpPr>
          <p:nvPr/>
        </p:nvSpPr>
        <p:spPr bwMode="auto">
          <a:xfrm>
            <a:off x="1919418" y="5426630"/>
            <a:ext cx="2040943"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Conclusions</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grpSp>
        <p:nvGrpSpPr>
          <p:cNvPr id="32" name="Group 20"/>
          <p:cNvGrpSpPr>
            <a:grpSpLocks/>
          </p:cNvGrpSpPr>
          <p:nvPr/>
        </p:nvGrpSpPr>
        <p:grpSpPr bwMode="auto">
          <a:xfrm>
            <a:off x="899592" y="4365104"/>
            <a:ext cx="762000" cy="665162"/>
            <a:chOff x="3174" y="2656"/>
            <a:chExt cx="1549" cy="1351"/>
          </a:xfrm>
        </p:grpSpPr>
        <p:sp>
          <p:nvSpPr>
            <p:cNvPr id="33"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7"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5"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7" name="Line 27"/>
          <p:cNvSpPr>
            <a:spLocks noChangeShapeType="1"/>
          </p:cNvSpPr>
          <p:nvPr/>
        </p:nvSpPr>
        <p:spPr bwMode="auto">
          <a:xfrm>
            <a:off x="1585392" y="5079478"/>
            <a:ext cx="5866928" cy="3967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29"/>
          <p:cNvSpPr txBox="1">
            <a:spLocks noChangeArrowheads="1"/>
          </p:cNvSpPr>
          <p:nvPr/>
        </p:nvSpPr>
        <p:spPr bwMode="gray">
          <a:xfrm>
            <a:off x="1096442" y="4463529"/>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56" name="Text Box 11"/>
          <p:cNvSpPr txBox="1">
            <a:spLocks noChangeArrowheads="1"/>
          </p:cNvSpPr>
          <p:nvPr/>
        </p:nvSpPr>
        <p:spPr bwMode="auto">
          <a:xfrm>
            <a:off x="1890192" y="4507046"/>
            <a:ext cx="3757760"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Results and discussion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2121305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5. Conclusions</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pPr>
                <a:defRPr/>
              </a:pPr>
              <a:t>32</a:t>
            </a:fld>
            <a:endParaRPr lang="en-US" altLang="zh-CN" dirty="0"/>
          </a:p>
        </p:txBody>
      </p:sp>
      <p:sp>
        <p:nvSpPr>
          <p:cNvPr id="4" name="TextBox 5"/>
          <p:cNvSpPr txBox="1"/>
          <p:nvPr/>
        </p:nvSpPr>
        <p:spPr>
          <a:xfrm>
            <a:off x="179512" y="1556792"/>
            <a:ext cx="8136904" cy="4170372"/>
          </a:xfrm>
          <a:prstGeom prst="rect">
            <a:avLst/>
          </a:prstGeom>
          <a:noFill/>
        </p:spPr>
        <p:txBody>
          <a:bodyPr wrap="square" rtlCol="0">
            <a:spAutoFit/>
          </a:bodyPr>
          <a:lstStyle/>
          <a:p>
            <a:pPr marL="342900" indent="-342900">
              <a:spcBef>
                <a:spcPts val="1800"/>
              </a:spcBef>
              <a:buFont typeface="Wingdings" panose="05000000000000000000" pitchFamily="2" charset="2"/>
              <a:buChar char="Ø"/>
            </a:pPr>
            <a:r>
              <a:rPr lang="en-US" altLang="zh-CN" sz="2000" dirty="0">
                <a:solidFill>
                  <a:srgbClr val="0070C0"/>
                </a:solidFill>
              </a:rPr>
              <a:t>Failure process is a typical </a:t>
            </a:r>
            <a:r>
              <a:rPr lang="en-US" altLang="zh-CN" sz="2000" dirty="0">
                <a:solidFill>
                  <a:srgbClr val="FF0000"/>
                </a:solidFill>
              </a:rPr>
              <a:t>brittle fracture</a:t>
            </a:r>
            <a:r>
              <a:rPr lang="en-US" altLang="zh-CN" sz="2000" dirty="0">
                <a:solidFill>
                  <a:srgbClr val="0070C0"/>
                </a:solidFill>
              </a:rPr>
              <a:t>; </a:t>
            </a:r>
            <a:endParaRPr lang="en-US" altLang="zh-CN" sz="1100" dirty="0">
              <a:solidFill>
                <a:srgbClr val="0070C0"/>
              </a:solidFill>
            </a:endParaRPr>
          </a:p>
          <a:p>
            <a:pPr marL="342900" indent="-342900">
              <a:spcBef>
                <a:spcPts val="1800"/>
              </a:spcBef>
              <a:buFont typeface="Wingdings" panose="05000000000000000000" pitchFamily="2" charset="2"/>
              <a:buChar char="Ø"/>
            </a:pPr>
            <a:r>
              <a:rPr lang="en-US" altLang="zh-CN" sz="2000" dirty="0">
                <a:solidFill>
                  <a:srgbClr val="0070C0"/>
                </a:solidFill>
              </a:rPr>
              <a:t>Failure onset is at the </a:t>
            </a:r>
            <a:r>
              <a:rPr lang="en-US" altLang="zh-CN" sz="2000" dirty="0">
                <a:solidFill>
                  <a:srgbClr val="FF0000"/>
                </a:solidFill>
              </a:rPr>
              <a:t>stress concentration area</a:t>
            </a:r>
            <a:r>
              <a:rPr lang="en-US" altLang="zh-CN" sz="2000" dirty="0">
                <a:solidFill>
                  <a:srgbClr val="0070C0"/>
                </a:solidFill>
              </a:rPr>
              <a:t>, </a:t>
            </a:r>
            <a:r>
              <a:rPr lang="en-US" altLang="zh-CN" sz="2000" dirty="0">
                <a:solidFill>
                  <a:srgbClr val="FF0000"/>
                </a:solidFill>
              </a:rPr>
              <a:t>u</a:t>
            </a:r>
            <a:r>
              <a:rPr lang="en-US" altLang="zh-CN" sz="2000" dirty="0">
                <a:solidFill>
                  <a:srgbClr val="FF0000"/>
                </a:solidFill>
                <a:sym typeface="+mn-ea"/>
              </a:rPr>
              <a:t>ltimate strength </a:t>
            </a:r>
            <a:r>
              <a:rPr lang="en-US" altLang="zh-CN" sz="2000" dirty="0">
                <a:solidFill>
                  <a:srgbClr val="0070C0"/>
                </a:solidFill>
                <a:sym typeface="+mn-ea"/>
              </a:rPr>
              <a:t>is effected by the design of ply sequences and decreases with the size of cutout increase </a:t>
            </a:r>
          </a:p>
          <a:p>
            <a:pPr marL="342900" indent="-342900">
              <a:spcBef>
                <a:spcPts val="1800"/>
              </a:spcBef>
              <a:buFont typeface="Wingdings" panose="05000000000000000000" pitchFamily="2" charset="2"/>
              <a:buChar char="Ø"/>
            </a:pPr>
            <a:r>
              <a:rPr lang="en-US" altLang="zh-CN" sz="2000" dirty="0">
                <a:solidFill>
                  <a:srgbClr val="0070C0"/>
                </a:solidFill>
                <a:sym typeface="+mn-ea"/>
              </a:rPr>
              <a:t>The </a:t>
            </a:r>
            <a:r>
              <a:rPr lang="en-US" altLang="zh-CN" sz="2000" dirty="0">
                <a:solidFill>
                  <a:srgbClr val="FF0000"/>
                </a:solidFill>
                <a:sym typeface="+mn-ea"/>
              </a:rPr>
              <a:t>failure evolution </a:t>
            </a:r>
            <a:r>
              <a:rPr lang="en-US" altLang="zh-CN" sz="2000" dirty="0">
                <a:solidFill>
                  <a:srgbClr val="0070C0"/>
                </a:solidFill>
                <a:sym typeface="+mn-ea"/>
              </a:rPr>
              <a:t>of laminates doesn't affected by the size of  cutout, and the failure of each single layer always includes different failure modes.</a:t>
            </a:r>
          </a:p>
          <a:p>
            <a:pPr marL="342900" indent="-342900">
              <a:spcBef>
                <a:spcPts val="1800"/>
              </a:spcBef>
              <a:buFont typeface="Wingdings" panose="05000000000000000000" pitchFamily="2" charset="2"/>
              <a:buChar char="Ø"/>
            </a:pPr>
            <a:r>
              <a:rPr lang="en-US" altLang="zh-CN" sz="2000" dirty="0">
                <a:solidFill>
                  <a:srgbClr val="FF0000"/>
                </a:solidFill>
              </a:rPr>
              <a:t>The continuum damage model </a:t>
            </a:r>
            <a:r>
              <a:rPr lang="en-US" altLang="zh-CN" sz="2000" dirty="0">
                <a:solidFill>
                  <a:srgbClr val="0070C0"/>
                </a:solidFill>
              </a:rPr>
              <a:t>preforms well for predicting the failure evolution behavior of composite laminates with big cutouts. </a:t>
            </a:r>
            <a:r>
              <a:rPr lang="en-US" altLang="zh-CN" sz="2000" dirty="0">
                <a:solidFill>
                  <a:srgbClr val="FF0000"/>
                </a:solidFill>
              </a:rPr>
              <a:t>The shear nonlinearity </a:t>
            </a:r>
            <a:r>
              <a:rPr lang="en-US" altLang="zh-CN" sz="2000" dirty="0">
                <a:solidFill>
                  <a:srgbClr val="0070C0"/>
                </a:solidFill>
              </a:rPr>
              <a:t>must be considered for the </a:t>
            </a:r>
            <a:r>
              <a:rPr lang="en-US" altLang="zh-CN" sz="2000" dirty="0">
                <a:solidFill>
                  <a:srgbClr val="0070C0"/>
                </a:solidFill>
                <a:sym typeface="+mn-ea"/>
              </a:rPr>
              <a:t>[±45]5 layup laminates. </a:t>
            </a:r>
            <a:endParaRPr lang="en-US" altLang="zh-CN" sz="2000" dirty="0">
              <a:solidFill>
                <a:srgbClr val="0070C0"/>
              </a:solidFill>
            </a:endParaRPr>
          </a:p>
        </p:txBody>
      </p:sp>
    </p:spTree>
    <p:extLst>
      <p:ext uri="{BB962C8B-B14F-4D97-AF65-F5344CB8AC3E}">
        <p14:creationId xmlns:p14="http://schemas.microsoft.com/office/powerpoint/2010/main" val="4190716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5943034" cy="865187"/>
          </a:xfrm>
        </p:spPr>
        <p:txBody>
          <a:bodyPr/>
          <a:lstStyle/>
          <a:p>
            <a:pPr eaLnBrk="1" hangingPunct="1">
              <a:lnSpc>
                <a:spcPct val="130000"/>
              </a:lnSpc>
            </a:pPr>
            <a:r>
              <a:rPr lang="en-US" altLang="zh-CN" sz="2800" dirty="0">
                <a:latin typeface="+mj-lt"/>
                <a:ea typeface="黑体" pitchFamily="2" charset="-122"/>
                <a:cs typeface="Times New Roman" pitchFamily="18" charset="0"/>
              </a:rPr>
              <a:t>Acknowledgement</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pPr>
                <a:defRPr/>
              </a:pPr>
              <a:t>33</a:t>
            </a:fld>
            <a:endParaRPr lang="en-US" altLang="zh-CN" dirty="0"/>
          </a:p>
        </p:txBody>
      </p:sp>
      <p:sp>
        <p:nvSpPr>
          <p:cNvPr id="5" name="矩形 4"/>
          <p:cNvSpPr/>
          <p:nvPr/>
        </p:nvSpPr>
        <p:spPr>
          <a:xfrm>
            <a:off x="2261643" y="1628800"/>
            <a:ext cx="6425157" cy="830997"/>
          </a:xfrm>
          <a:prstGeom prst="rect">
            <a:avLst/>
          </a:prstGeom>
        </p:spPr>
        <p:txBody>
          <a:bodyPr wrap="none">
            <a:spAutoFit/>
          </a:bodyPr>
          <a:lstStyle/>
          <a:p>
            <a:pPr>
              <a:buNone/>
            </a:pPr>
            <a:r>
              <a:rPr lang="en-US" altLang="zh-CN" sz="2400" dirty="0" smtClean="0">
                <a:solidFill>
                  <a:srgbClr val="FF0000"/>
                </a:solidFill>
                <a:latin typeface="Times New Roman" panose="02020603050405020304" pitchFamily="18" charset="0"/>
                <a:cs typeface="Times New Roman" panose="02020603050405020304" pitchFamily="18" charset="0"/>
              </a:rPr>
              <a:t>Project supported by the National Natural Science </a:t>
            </a:r>
          </a:p>
          <a:p>
            <a:pPr>
              <a:buNone/>
            </a:pPr>
            <a:r>
              <a:rPr lang="en-US" altLang="zh-CN" sz="2400" dirty="0" smtClean="0">
                <a:solidFill>
                  <a:srgbClr val="FF0000"/>
                </a:solidFill>
                <a:latin typeface="Times New Roman" panose="02020603050405020304" pitchFamily="18" charset="0"/>
                <a:cs typeface="Times New Roman" panose="02020603050405020304" pitchFamily="18" charset="0"/>
              </a:rPr>
              <a:t>Foundation of China (No. 11232001)</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11560" y="1268760"/>
            <a:ext cx="1499746" cy="1274174"/>
          </a:xfrm>
          <a:prstGeom prst="rect">
            <a:avLst/>
          </a:prstGeom>
        </p:spPr>
      </p:pic>
      <p:sp>
        <p:nvSpPr>
          <p:cNvPr id="7" name="Rectangle 11"/>
          <p:cNvSpPr/>
          <p:nvPr/>
        </p:nvSpPr>
        <p:spPr>
          <a:xfrm>
            <a:off x="251520" y="2904084"/>
            <a:ext cx="8551747" cy="830997"/>
          </a:xfrm>
          <a:prstGeom prst="rect">
            <a:avLst/>
          </a:prstGeom>
          <a:noFill/>
        </p:spPr>
        <p:txBody>
          <a:bodyPr wrap="square" lIns="91440" tIns="45720" rIns="91440" bIns="45720">
            <a:spAutoFit/>
          </a:bodyPr>
          <a:lstStyle/>
          <a:p>
            <a:pPr algn="ctr"/>
            <a:r>
              <a:rPr lang="en-US" sz="4800" b="1" cap="none" spc="0" dirty="0">
                <a:ln w="10160">
                  <a:solidFill>
                    <a:schemeClr val="accent1"/>
                  </a:solidFill>
                  <a:prstDash val="solid"/>
                </a:ln>
                <a:solidFill>
                  <a:srgbClr val="FFFFFF"/>
                </a:solidFill>
                <a:effectLst>
                  <a:outerShdw blurRad="38100" dist="32000" dir="5400000" algn="tl">
                    <a:srgbClr val="000000">
                      <a:alpha val="30000"/>
                    </a:srgbClr>
                  </a:outerShdw>
                </a:effectLst>
              </a:rPr>
              <a:t>Thank you </a:t>
            </a:r>
            <a:r>
              <a:rPr lang="en-US" sz="4800" b="1"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for your attention</a:t>
            </a:r>
            <a:endParaRPr lang="en-US" sz="4800" b="1"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8" name="文本框 7"/>
          <p:cNvSpPr txBox="1"/>
          <p:nvPr/>
        </p:nvSpPr>
        <p:spPr>
          <a:xfrm>
            <a:off x="1271709" y="4584087"/>
            <a:ext cx="3744416" cy="646331"/>
          </a:xfrm>
          <a:prstGeom prst="rect">
            <a:avLst/>
          </a:prstGeom>
          <a:noFill/>
        </p:spPr>
        <p:txBody>
          <a:bodyPr wrap="square" rtlCol="0">
            <a:spAutoFit/>
          </a:bodyPr>
          <a:lstStyle/>
          <a:p>
            <a:r>
              <a:rPr lang="en-US" altLang="zh-CN" b="1" dirty="0" smtClean="0">
                <a:solidFill>
                  <a:srgbClr val="0000FF"/>
                </a:solidFill>
              </a:rPr>
              <a:t>Zheng Li</a:t>
            </a:r>
            <a:endParaRPr lang="en-US" altLang="zh-CN" dirty="0">
              <a:solidFill>
                <a:srgbClr val="0000FF"/>
              </a:solidFill>
            </a:endParaRPr>
          </a:p>
          <a:p>
            <a:r>
              <a:rPr lang="en-US" altLang="zh-CN" b="1" dirty="0" smtClean="0">
                <a:solidFill>
                  <a:srgbClr val="0000FF"/>
                </a:solidFill>
              </a:rPr>
              <a:t>Email</a:t>
            </a:r>
            <a:r>
              <a:rPr lang="en-US" altLang="zh-CN" b="1" dirty="0">
                <a:solidFill>
                  <a:srgbClr val="0000FF"/>
                </a:solidFill>
              </a:rPr>
              <a:t>: </a:t>
            </a:r>
            <a:r>
              <a:rPr lang="en-US" altLang="zh-CN" b="1" dirty="0" smtClean="0">
                <a:solidFill>
                  <a:srgbClr val="FF0000"/>
                </a:solidFill>
              </a:rPr>
              <a:t>lizheng@pku.edu.cn</a:t>
            </a:r>
            <a:endParaRPr lang="en-US" altLang="zh-CN" b="1" dirty="0">
              <a:solidFill>
                <a:srgbClr val="FF0000"/>
              </a:solidFill>
            </a:endParaRPr>
          </a:p>
        </p:txBody>
      </p:sp>
      <p:pic>
        <p:nvPicPr>
          <p:cNvPr id="6" name="图片 5"/>
          <p:cNvPicPr>
            <a:picLocks noChangeAspect="1"/>
          </p:cNvPicPr>
          <p:nvPr/>
        </p:nvPicPr>
        <p:blipFill>
          <a:blip r:embed="rId4"/>
          <a:stretch>
            <a:fillRect/>
          </a:stretch>
        </p:blipFill>
        <p:spPr>
          <a:xfrm>
            <a:off x="0" y="5708754"/>
            <a:ext cx="9144793" cy="1176630"/>
          </a:xfrm>
          <a:prstGeom prst="rect">
            <a:avLst/>
          </a:prstGeom>
        </p:spPr>
      </p:pic>
    </p:spTree>
    <p:extLst>
      <p:ext uri="{BB962C8B-B14F-4D97-AF65-F5344CB8AC3E}">
        <p14:creationId xmlns:p14="http://schemas.microsoft.com/office/powerpoint/2010/main" val="15083159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itchFamily="18" charset="0"/>
              </a:rPr>
              <a:t>1. Introduction (</a:t>
            </a:r>
            <a:r>
              <a:rPr lang="en-US" altLang="zh-CN" sz="2800" dirty="0" err="1" smtClean="0">
                <a:latin typeface="+mj-lt"/>
                <a:ea typeface="黑体" pitchFamily="2" charset="-122"/>
                <a:cs typeface="Times New Roman" pitchFamily="18" charset="0"/>
              </a:rPr>
              <a:t>i</a:t>
            </a:r>
            <a:r>
              <a:rPr lang="en-US" altLang="zh-CN" sz="2800" dirty="0" smtClean="0">
                <a:latin typeface="+mj-lt"/>
                <a:ea typeface="黑体" pitchFamily="2" charset="-122"/>
                <a:cs typeface="Times New Roman" pitchFamily="18" charset="0"/>
              </a:rPr>
              <a:t>)</a:t>
            </a:r>
            <a:endParaRPr lang="en-US" altLang="zh-CN" sz="2800" dirty="0" smtClean="0">
              <a:solidFill>
                <a:schemeClr val="tx1"/>
              </a:solidFill>
              <a:latin typeface="+mj-lt"/>
              <a:ea typeface="黑体" pitchFamily="2" charset="-122"/>
              <a:cs typeface="Times New Roman" pitchFamily="18" charset="0"/>
            </a:endParaRPr>
          </a:p>
        </p:txBody>
      </p:sp>
      <p:sp>
        <p:nvSpPr>
          <p:cNvPr id="3" name="灯片编号占位符 2"/>
          <p:cNvSpPr>
            <a:spLocks noGrp="1"/>
          </p:cNvSpPr>
          <p:nvPr>
            <p:ph type="sldNum" sz="quarter" idx="12"/>
          </p:nvPr>
        </p:nvSpPr>
        <p:spPr/>
        <p:txBody>
          <a:bodyPr/>
          <a:lstStyle/>
          <a:p>
            <a:pPr>
              <a:defRPr/>
            </a:pPr>
            <a:fld id="{846B4C44-8256-4B19-ACAC-87BF490EACA2}" type="slidenum">
              <a:rPr lang="en-US" altLang="zh-CN" smtClean="0"/>
              <a:pPr>
                <a:defRPr/>
              </a:pPr>
              <a:t>4</a:t>
            </a:fld>
            <a:endParaRPr lang="en-US" altLang="zh-CN" dirty="0"/>
          </a:p>
        </p:txBody>
      </p:sp>
      <p:pic>
        <p:nvPicPr>
          <p:cNvPr id="31" name="Picture 2" descr="C:\Users\dell\AppData\Roaming\Tencent\Users\383267159\QQ\WinTemp\RichOle\MM[)%JBP0R@H~}$MWB_VE66.jpg"/>
          <p:cNvPicPr>
            <a:picLocks noChangeAspect="1" noChangeArrowheads="1"/>
          </p:cNvPicPr>
          <p:nvPr/>
        </p:nvPicPr>
        <p:blipFill rotWithShape="1">
          <a:blip r:embed="rId3">
            <a:extLst>
              <a:ext uri="{28A0092B-C50C-407E-A947-70E740481C1C}">
                <a14:useLocalDpi xmlns:a14="http://schemas.microsoft.com/office/drawing/2010/main" val="0"/>
              </a:ext>
            </a:extLst>
          </a:blip>
          <a:srcRect l="9190" t="-460"/>
          <a:stretch/>
        </p:blipFill>
        <p:spPr bwMode="auto">
          <a:xfrm>
            <a:off x="683568" y="3933056"/>
            <a:ext cx="3096344"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 descr="7-17机身舱门A"/>
          <p:cNvPicPr>
            <a:picLocks noChangeAspect="1" noChangeArrowheads="1"/>
          </p:cNvPicPr>
          <p:nvPr/>
        </p:nvPicPr>
        <p:blipFill>
          <a:blip r:embed="rId4">
            <a:extLst>
              <a:ext uri="{28A0092B-C50C-407E-A947-70E740481C1C}">
                <a14:useLocalDpi xmlns:a14="http://schemas.microsoft.com/office/drawing/2010/main" val="0"/>
              </a:ext>
            </a:extLst>
          </a:blip>
          <a:srcRect l="30856"/>
          <a:stretch>
            <a:fillRect/>
          </a:stretch>
        </p:blipFill>
        <p:spPr bwMode="auto">
          <a:xfrm>
            <a:off x="4237905" y="3989226"/>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5"/>
          <p:cNvSpPr>
            <a:spLocks noChangeArrowheads="1"/>
          </p:cNvSpPr>
          <p:nvPr/>
        </p:nvSpPr>
        <p:spPr bwMode="auto">
          <a:xfrm>
            <a:off x="1520825" y="5953125"/>
            <a:ext cx="6203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dirty="0">
                <a:latin typeface="Times New Roman" pitchFamily="18" charset="0"/>
                <a:cs typeface="Times New Roman" pitchFamily="18" charset="0"/>
              </a:rPr>
              <a:t>Composite Structures with Big Cutout inevitably</a:t>
            </a:r>
          </a:p>
        </p:txBody>
      </p:sp>
      <p:pic>
        <p:nvPicPr>
          <p:cNvPr id="3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58694" y="1244195"/>
            <a:ext cx="3629730" cy="252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850" y="1232116"/>
            <a:ext cx="4363158" cy="255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39"/>
          <p:cNvSpPr/>
          <p:nvPr/>
        </p:nvSpPr>
        <p:spPr>
          <a:xfrm>
            <a:off x="1014593" y="1315507"/>
            <a:ext cx="1109135" cy="369332"/>
          </a:xfrm>
          <a:prstGeom prst="rect">
            <a:avLst/>
          </a:prstGeom>
          <a:solidFill>
            <a:schemeClr val="bg1"/>
          </a:solidFill>
          <a:effectLst>
            <a:softEdge rad="63500"/>
          </a:effectLst>
        </p:spPr>
        <p:txBody>
          <a:bodyPr>
            <a:spAutoFit/>
          </a:bodyPr>
          <a:lstStyle/>
          <a:p>
            <a:pPr>
              <a:defRPr/>
            </a:pPr>
            <a:r>
              <a:rPr lang="en-US" altLang="zh-CN" dirty="0" smtClean="0">
                <a:latin typeface="Arial" panose="020B0604020202020204" pitchFamily="34" charset="0"/>
              </a:rPr>
              <a:t>Aircraft</a:t>
            </a:r>
            <a:endParaRPr lang="zh-CN" altLang="en-US" dirty="0">
              <a:latin typeface="Arial" panose="020B0604020202020204" pitchFamily="34" charset="0"/>
            </a:endParaRPr>
          </a:p>
        </p:txBody>
      </p:sp>
      <p:pic>
        <p:nvPicPr>
          <p:cNvPr id="44" name="Picture 3" descr="E:\Chen\Stress Concentration Around Large Opening\实验\第二批复合板拉伸实验-2014-3-10\picture\缩放\IMG_0400.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244" t="19252" r="16657" b="9073"/>
          <a:stretch/>
        </p:blipFill>
        <p:spPr bwMode="auto">
          <a:xfrm rot="5400000">
            <a:off x="6588224" y="4304140"/>
            <a:ext cx="1368153" cy="1080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29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1. Introduction (ii)</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5</a:t>
            </a:fld>
            <a:endParaRPr lang="en-US" altLang="zh-CN" dirty="0"/>
          </a:p>
        </p:txBody>
      </p:sp>
      <p:pic>
        <p:nvPicPr>
          <p:cNvPr id="31" name="图片 30"/>
          <p:cNvPicPr>
            <a:picLocks noChangeAspect="1"/>
          </p:cNvPicPr>
          <p:nvPr/>
        </p:nvPicPr>
        <p:blipFill rotWithShape="1">
          <a:blip r:embed="rId3"/>
          <a:srcRect l="10284" t="8802" r="8194" b="4682"/>
          <a:stretch>
            <a:fillRect/>
          </a:stretch>
        </p:blipFill>
        <p:spPr>
          <a:xfrm>
            <a:off x="2023045" y="4811493"/>
            <a:ext cx="2188915" cy="951036"/>
          </a:xfrm>
          <a:prstGeom prst="rect">
            <a:avLst/>
          </a:prstGeom>
        </p:spPr>
      </p:pic>
      <p:pic>
        <p:nvPicPr>
          <p:cNvPr id="32" name="图片 31"/>
          <p:cNvPicPr>
            <a:picLocks noChangeAspect="1"/>
          </p:cNvPicPr>
          <p:nvPr/>
        </p:nvPicPr>
        <p:blipFill rotWithShape="1">
          <a:blip r:embed="rId4"/>
          <a:srcRect l="1437" t="2995" r="2162" b="1037"/>
          <a:stretch>
            <a:fillRect/>
          </a:stretch>
        </p:blipFill>
        <p:spPr>
          <a:xfrm>
            <a:off x="276324" y="1160467"/>
            <a:ext cx="3600399" cy="1326463"/>
          </a:xfrm>
          <a:prstGeom prst="rect">
            <a:avLst/>
          </a:prstGeom>
        </p:spPr>
      </p:pic>
      <p:sp>
        <p:nvSpPr>
          <p:cNvPr id="34" name="矩形 3"/>
          <p:cNvSpPr>
            <a:spLocks noChangeArrowheads="1"/>
          </p:cNvSpPr>
          <p:nvPr/>
        </p:nvSpPr>
        <p:spPr bwMode="auto">
          <a:xfrm>
            <a:off x="1259632" y="6151113"/>
            <a:ext cx="6624736" cy="40011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square" anchor="ctr" anchorCtr="1">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How to predict the failure of laminates with big cutouts</a:t>
            </a: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5" name="图片 34"/>
          <p:cNvPicPr>
            <a:picLocks noChangeAspect="1"/>
          </p:cNvPicPr>
          <p:nvPr/>
        </p:nvPicPr>
        <p:blipFill rotWithShape="1">
          <a:blip r:embed="rId5"/>
          <a:srcRect l="868" t="2273" r="996" b="2273"/>
          <a:stretch>
            <a:fillRect/>
          </a:stretch>
        </p:blipFill>
        <p:spPr>
          <a:xfrm>
            <a:off x="179512" y="2348880"/>
            <a:ext cx="3794025" cy="1410168"/>
          </a:xfrm>
          <a:prstGeom prst="rect">
            <a:avLst/>
          </a:prstGeom>
        </p:spPr>
      </p:pic>
      <p:sp>
        <p:nvSpPr>
          <p:cNvPr id="36" name="矩形 35"/>
          <p:cNvSpPr/>
          <p:nvPr/>
        </p:nvSpPr>
        <p:spPr>
          <a:xfrm>
            <a:off x="456437" y="3734717"/>
            <a:ext cx="3051669" cy="307777"/>
          </a:xfrm>
          <a:prstGeom prst="rect">
            <a:avLst/>
          </a:prstGeom>
        </p:spPr>
        <p:txBody>
          <a:bodyPr wrap="none">
            <a:spAutoFit/>
          </a:bodyPr>
          <a:lstStyle/>
          <a:p>
            <a:r>
              <a:rPr lang="zh-CN" altLang="en-US" sz="1400" b="1" dirty="0">
                <a:latin typeface="Times New Roman" panose="02020603050405020304" pitchFamily="18" charset="0"/>
                <a:cs typeface="Times New Roman" panose="02020603050405020304" pitchFamily="18" charset="0"/>
              </a:rPr>
              <a:t>S.T. </a:t>
            </a:r>
            <a:r>
              <a:rPr lang="zh-CN" altLang="en-US" sz="1400" b="1" dirty="0" smtClean="0">
                <a:latin typeface="Times New Roman" panose="02020603050405020304" pitchFamily="18" charset="0"/>
                <a:cs typeface="Times New Roman" panose="02020603050405020304" pitchFamily="18" charset="0"/>
              </a:rPr>
              <a:t>Pinho </a:t>
            </a:r>
            <a:r>
              <a:rPr lang="en-US" altLang="zh-CN" sz="1400" dirty="0" smtClean="0">
                <a:latin typeface="Times New Roman" panose="02020603050405020304" pitchFamily="18" charset="0"/>
                <a:cs typeface="Times New Roman" panose="02020603050405020304" pitchFamily="18" charset="0"/>
              </a:rPr>
              <a:t>COMPOS: Part A, 2006(37)</a:t>
            </a:r>
            <a:endParaRPr lang="zh-CN" altLang="en-US" sz="1400" dirty="0">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rotWithShape="1">
          <a:blip r:embed="rId6"/>
          <a:srcRect l="1265" t="2591" r="3642" b="5153"/>
          <a:stretch>
            <a:fillRect/>
          </a:stretch>
        </p:blipFill>
        <p:spPr>
          <a:xfrm>
            <a:off x="4265438" y="1391643"/>
            <a:ext cx="2320257" cy="2088232"/>
          </a:xfrm>
          <a:prstGeom prst="rect">
            <a:avLst/>
          </a:prstGeom>
        </p:spPr>
      </p:pic>
      <p:pic>
        <p:nvPicPr>
          <p:cNvPr id="38" name="图片 37"/>
          <p:cNvPicPr>
            <a:picLocks noChangeAspect="1"/>
          </p:cNvPicPr>
          <p:nvPr/>
        </p:nvPicPr>
        <p:blipFill rotWithShape="1">
          <a:blip r:embed="rId7"/>
          <a:srcRect l="839" t="5747" r="1931" b="7591"/>
          <a:stretch>
            <a:fillRect/>
          </a:stretch>
        </p:blipFill>
        <p:spPr>
          <a:xfrm>
            <a:off x="6321499" y="1195644"/>
            <a:ext cx="2597001" cy="1371450"/>
          </a:xfrm>
          <a:prstGeom prst="rect">
            <a:avLst/>
          </a:prstGeom>
        </p:spPr>
      </p:pic>
      <p:pic>
        <p:nvPicPr>
          <p:cNvPr id="39" name="图片 38"/>
          <p:cNvPicPr>
            <a:picLocks noChangeAspect="1"/>
          </p:cNvPicPr>
          <p:nvPr/>
        </p:nvPicPr>
        <p:blipFill rotWithShape="1">
          <a:blip r:embed="rId8"/>
          <a:srcRect l="2425" t="3106" r="3912" b="8790"/>
          <a:stretch>
            <a:fillRect/>
          </a:stretch>
        </p:blipFill>
        <p:spPr>
          <a:xfrm>
            <a:off x="6585695" y="2627749"/>
            <a:ext cx="2249644" cy="1106968"/>
          </a:xfrm>
          <a:prstGeom prst="rect">
            <a:avLst/>
          </a:prstGeom>
        </p:spPr>
      </p:pic>
      <p:sp>
        <p:nvSpPr>
          <p:cNvPr id="40" name="矩形 39"/>
          <p:cNvSpPr/>
          <p:nvPr/>
        </p:nvSpPr>
        <p:spPr>
          <a:xfrm>
            <a:off x="4932040" y="3687677"/>
            <a:ext cx="3130665" cy="307777"/>
          </a:xfrm>
          <a:prstGeom prst="rect">
            <a:avLst/>
          </a:prstGeom>
        </p:spPr>
        <p:txBody>
          <a:bodyPr wrap="none">
            <a:spAutoFit/>
          </a:bodyPr>
          <a:lstStyle/>
          <a:p>
            <a:r>
              <a:rPr lang="en-US" altLang="zh-CN" sz="1400" b="1" dirty="0" err="1">
                <a:latin typeface="Times New Roman" panose="02020603050405020304" pitchFamily="18" charset="0"/>
                <a:cs typeface="Times New Roman" panose="02020603050405020304" pitchFamily="18" charset="0"/>
              </a:rPr>
              <a:t>Ireneusz</a:t>
            </a:r>
            <a:r>
              <a:rPr lang="en-US" altLang="zh-CN" sz="1400" b="1" dirty="0">
                <a:latin typeface="Times New Roman" panose="02020603050405020304" pitchFamily="18" charset="0"/>
                <a:cs typeface="Times New Roman" panose="02020603050405020304" pitchFamily="18" charset="0"/>
              </a:rPr>
              <a:t> </a:t>
            </a:r>
            <a:r>
              <a:rPr lang="en-US" altLang="zh-CN" sz="1400" b="1" dirty="0" smtClean="0">
                <a:latin typeface="Times New Roman" panose="02020603050405020304" pitchFamily="18" charset="0"/>
                <a:cs typeface="Times New Roman" panose="02020603050405020304" pitchFamily="18" charset="0"/>
              </a:rPr>
              <a:t>L. </a:t>
            </a:r>
            <a:r>
              <a:rPr lang="en-US" altLang="zh-CN" sz="1400" dirty="0" smtClean="0">
                <a:latin typeface="Times New Roman" panose="02020603050405020304" pitchFamily="18" charset="0"/>
                <a:cs typeface="Times New Roman" panose="02020603050405020304" pitchFamily="18" charset="0"/>
              </a:rPr>
              <a:t>COMPOS: Part A, 2007(38)</a:t>
            </a:r>
            <a:endParaRPr lang="zh-CN" altLang="en-US" sz="1400" dirty="0">
              <a:latin typeface="Times New Roman" panose="02020603050405020304" pitchFamily="18" charset="0"/>
              <a:cs typeface="Times New Roman" panose="02020603050405020304" pitchFamily="18" charset="0"/>
            </a:endParaRPr>
          </a:p>
        </p:txBody>
      </p:sp>
      <p:pic>
        <p:nvPicPr>
          <p:cNvPr id="42" name="图片 41"/>
          <p:cNvPicPr>
            <a:picLocks noChangeAspect="1"/>
          </p:cNvPicPr>
          <p:nvPr/>
        </p:nvPicPr>
        <p:blipFill rotWithShape="1">
          <a:blip r:embed="rId9"/>
          <a:srcRect l="3462" t="11791" r="6564" b="9062"/>
          <a:stretch>
            <a:fillRect/>
          </a:stretch>
        </p:blipFill>
        <p:spPr>
          <a:xfrm>
            <a:off x="1874363" y="4052529"/>
            <a:ext cx="2248647" cy="749549"/>
          </a:xfrm>
          <a:prstGeom prst="rect">
            <a:avLst/>
          </a:prstGeom>
        </p:spPr>
      </p:pic>
      <p:pic>
        <p:nvPicPr>
          <p:cNvPr id="43" name="图片 42"/>
          <p:cNvPicPr>
            <a:picLocks noChangeAspect="1"/>
          </p:cNvPicPr>
          <p:nvPr/>
        </p:nvPicPr>
        <p:blipFill rotWithShape="1">
          <a:blip r:embed="rId10"/>
          <a:srcRect l="6272" t="2591" r="9189" b="3872"/>
          <a:stretch>
            <a:fillRect/>
          </a:stretch>
        </p:blipFill>
        <p:spPr>
          <a:xfrm>
            <a:off x="138024" y="4082427"/>
            <a:ext cx="1844247" cy="1547471"/>
          </a:xfrm>
          <a:prstGeom prst="rect">
            <a:avLst/>
          </a:prstGeom>
        </p:spPr>
      </p:pic>
      <p:sp>
        <p:nvSpPr>
          <p:cNvPr id="44" name="矩形 43"/>
          <p:cNvSpPr/>
          <p:nvPr/>
        </p:nvSpPr>
        <p:spPr>
          <a:xfrm>
            <a:off x="427358" y="5797170"/>
            <a:ext cx="2950488" cy="307777"/>
          </a:xfrm>
          <a:prstGeom prst="rect">
            <a:avLst/>
          </a:prstGeom>
        </p:spPr>
        <p:txBody>
          <a:bodyPr wrap="none">
            <a:spAutoFit/>
          </a:bodyPr>
          <a:lstStyle/>
          <a:p>
            <a:r>
              <a:rPr lang="en-US" altLang="zh-CN" sz="1400" b="1" dirty="0">
                <a:latin typeface="Times New Roman" panose="02020603050405020304" pitchFamily="18" charset="0"/>
                <a:cs typeface="Times New Roman" panose="02020603050405020304" pitchFamily="18" charset="0"/>
              </a:rPr>
              <a:t>P. </a:t>
            </a:r>
            <a:r>
              <a:rPr lang="en-US" altLang="zh-CN" sz="1400" b="1" dirty="0" err="1">
                <a:latin typeface="Times New Roman" panose="02020603050405020304" pitchFamily="18" charset="0"/>
                <a:cs typeface="Times New Roman" panose="02020603050405020304" pitchFamily="18" charset="0"/>
              </a:rPr>
              <a:t>Maimı</a:t>
            </a:r>
            <a:r>
              <a:rPr lang="en-US" altLang="zh-CN" sz="1400" b="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MECH MATER</a:t>
            </a:r>
            <a:r>
              <a:rPr lang="en-US" altLang="zh-CN" sz="1400" dirty="0" smtClean="0">
                <a:latin typeface="Times New Roman" panose="02020603050405020304" pitchFamily="18" charset="0"/>
                <a:cs typeface="Times New Roman" panose="02020603050405020304" pitchFamily="18" charset="0"/>
              </a:rPr>
              <a:t>, 2007(39)</a:t>
            </a:r>
            <a:endParaRPr lang="zh-CN" altLang="en-US" sz="1400" dirty="0">
              <a:latin typeface="Times New Roman" panose="02020603050405020304" pitchFamily="18" charset="0"/>
              <a:cs typeface="Times New Roman" panose="02020603050405020304" pitchFamily="18" charset="0"/>
            </a:endParaRPr>
          </a:p>
        </p:txBody>
      </p:sp>
      <p:pic>
        <p:nvPicPr>
          <p:cNvPr id="45" name="图片 44"/>
          <p:cNvPicPr>
            <a:picLocks noChangeAspect="1"/>
          </p:cNvPicPr>
          <p:nvPr/>
        </p:nvPicPr>
        <p:blipFill rotWithShape="1">
          <a:blip r:embed="rId11"/>
          <a:srcRect l="5597" t="15242" r="5597" b="6553"/>
          <a:stretch>
            <a:fillRect/>
          </a:stretch>
        </p:blipFill>
        <p:spPr>
          <a:xfrm>
            <a:off x="4462256" y="4244101"/>
            <a:ext cx="2097027" cy="967859"/>
          </a:xfrm>
          <a:prstGeom prst="rect">
            <a:avLst/>
          </a:prstGeom>
        </p:spPr>
      </p:pic>
      <p:pic>
        <p:nvPicPr>
          <p:cNvPr id="46" name="图片 45"/>
          <p:cNvPicPr>
            <a:picLocks noChangeAspect="1"/>
          </p:cNvPicPr>
          <p:nvPr/>
        </p:nvPicPr>
        <p:blipFill rotWithShape="1">
          <a:blip r:embed="rId12"/>
          <a:srcRect l="19760" t="2969" r="9680" b="1227"/>
          <a:stretch>
            <a:fillRect/>
          </a:stretch>
        </p:blipFill>
        <p:spPr>
          <a:xfrm rot="5400000">
            <a:off x="7089787" y="4293134"/>
            <a:ext cx="825153" cy="1620837"/>
          </a:xfrm>
          <a:prstGeom prst="rect">
            <a:avLst/>
          </a:prstGeom>
        </p:spPr>
      </p:pic>
      <p:pic>
        <p:nvPicPr>
          <p:cNvPr id="47" name="图片 46"/>
          <p:cNvPicPr>
            <a:picLocks noChangeAspect="1"/>
          </p:cNvPicPr>
          <p:nvPr/>
        </p:nvPicPr>
        <p:blipFill rotWithShape="1">
          <a:blip r:embed="rId13"/>
          <a:srcRect l="26278" t="17859" r="8499" b="23079"/>
          <a:stretch>
            <a:fillRect/>
          </a:stretch>
        </p:blipFill>
        <p:spPr>
          <a:xfrm>
            <a:off x="6671169" y="4344767"/>
            <a:ext cx="1356820" cy="308369"/>
          </a:xfrm>
          <a:prstGeom prst="rect">
            <a:avLst/>
          </a:prstGeom>
        </p:spPr>
      </p:pic>
      <p:sp>
        <p:nvSpPr>
          <p:cNvPr id="48" name="矩形 47"/>
          <p:cNvSpPr/>
          <p:nvPr/>
        </p:nvSpPr>
        <p:spPr>
          <a:xfrm>
            <a:off x="4725071" y="5534030"/>
            <a:ext cx="3656257" cy="307777"/>
          </a:xfrm>
          <a:prstGeom prst="rect">
            <a:avLst/>
          </a:prstGeom>
        </p:spPr>
        <p:txBody>
          <a:bodyPr wrap="none">
            <a:spAutoFit/>
          </a:bodyPr>
          <a:lstStyle/>
          <a:p>
            <a:pPr algn="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Chi-</a:t>
            </a:r>
            <a:r>
              <a:rPr lang="en-US" altLang="zh-CN" sz="1400" b="1" dirty="0" err="1">
                <a:latin typeface="Times New Roman" panose="02020603050405020304" pitchFamily="18" charset="0"/>
                <a:ea typeface="宋体" panose="02010600030101010101" pitchFamily="2" charset="-122"/>
                <a:cs typeface="Times New Roman" panose="02020603050405020304" pitchFamily="18" charset="0"/>
              </a:rPr>
              <a:t>Seung</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smtClean="0">
                <a:latin typeface="Times New Roman" panose="02020603050405020304" pitchFamily="18" charset="0"/>
                <a:ea typeface="宋体" panose="02010600030101010101" pitchFamily="2" charset="-122"/>
                <a:cs typeface="Times New Roman" panose="02020603050405020304" pitchFamily="18" charset="0"/>
              </a:rPr>
              <a:t>Lee </a:t>
            </a:r>
            <a:r>
              <a:rPr lang="en-US" altLang="zh-CN" sz="1400" dirty="0" smtClean="0">
                <a:latin typeface="Times New Roman" panose="02020603050405020304" pitchFamily="18" charset="0"/>
                <a:cs typeface="Times New Roman" panose="02020603050405020304" pitchFamily="18" charset="0"/>
              </a:rPr>
              <a:t>COMPOS STRUCT, 2015(121)</a:t>
            </a:r>
            <a:endParaRPr lang="zh-CN" altLang="en-US" sz="1400" dirty="0">
              <a:latin typeface="Times New Roman" panose="02020603050405020304" pitchFamily="18" charset="0"/>
              <a:cs typeface="Times New Roman" panose="02020603050405020304" pitchFamily="18" charset="0"/>
            </a:endParaRPr>
          </a:p>
        </p:txBody>
      </p:sp>
      <p:cxnSp>
        <p:nvCxnSpPr>
          <p:cNvPr id="49" name="Straight Connector 3"/>
          <p:cNvCxnSpPr>
            <a:cxnSpLocks noChangeShapeType="1"/>
          </p:cNvCxnSpPr>
          <p:nvPr/>
        </p:nvCxnSpPr>
        <p:spPr bwMode="auto">
          <a:xfrm flipV="1">
            <a:off x="-36512" y="4015325"/>
            <a:ext cx="9144002" cy="7065"/>
          </a:xfrm>
          <a:prstGeom prst="line">
            <a:avLst/>
          </a:prstGeom>
          <a:noFill/>
          <a:ln w="9525" algn="ctr">
            <a:solidFill>
              <a:srgbClr val="0000FF"/>
            </a:solidFill>
            <a:prstDash val="dashDot"/>
            <a:round/>
          </a:ln>
          <a:extLst>
            <a:ext uri="{909E8E84-426E-40DD-AFC4-6F175D3DCCD1}">
              <a14:hiddenFill xmlns:a14="http://schemas.microsoft.com/office/drawing/2010/main">
                <a:noFill/>
              </a14:hiddenFill>
            </a:ext>
          </a:extLst>
        </p:spPr>
      </p:cxnSp>
      <p:cxnSp>
        <p:nvCxnSpPr>
          <p:cNvPr id="50" name="Straight Connector 3"/>
          <p:cNvCxnSpPr>
            <a:cxnSpLocks noChangeShapeType="1"/>
          </p:cNvCxnSpPr>
          <p:nvPr/>
        </p:nvCxnSpPr>
        <p:spPr bwMode="auto">
          <a:xfrm flipH="1" flipV="1">
            <a:off x="4191032" y="1160467"/>
            <a:ext cx="20928" cy="4811850"/>
          </a:xfrm>
          <a:prstGeom prst="line">
            <a:avLst/>
          </a:prstGeom>
          <a:noFill/>
          <a:ln w="9525" algn="ctr">
            <a:solidFill>
              <a:srgbClr val="0000FF"/>
            </a:solidFill>
            <a:prstDash val="dashDot"/>
            <a:rou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71640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bwMode="auto">
          <a:xfrm>
            <a:off x="1462218" y="2444828"/>
            <a:ext cx="6062110" cy="624132"/>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98" name="Rectangle 2"/>
          <p:cNvSpPr>
            <a:spLocks noGrp="1" noChangeArrowheads="1"/>
          </p:cNvSpPr>
          <p:nvPr>
            <p:ph type="title"/>
          </p:nvPr>
        </p:nvSpPr>
        <p:spPr>
          <a:xfrm>
            <a:off x="457200" y="353997"/>
            <a:ext cx="8229600" cy="788987"/>
          </a:xfrm>
        </p:spPr>
        <p:txBody>
          <a:bodyPr/>
          <a:lstStyle/>
          <a:p>
            <a:pPr eaLnBrk="1" hangingPunct="1"/>
            <a:r>
              <a:rPr lang="en-US" altLang="zh-CN" dirty="0" smtClean="0">
                <a:latin typeface="+mj-lt"/>
                <a:ea typeface="黑体" pitchFamily="49" charset="-122"/>
              </a:rPr>
              <a:t>Contents</a:t>
            </a:r>
            <a:endParaRPr lang="zh-CN" altLang="en-US" dirty="0" smtClean="0">
              <a:latin typeface="+mj-lt"/>
              <a:ea typeface="黑体" pitchFamily="49" charset="-122"/>
            </a:endParaRPr>
          </a:p>
        </p:txBody>
      </p:sp>
      <p:sp>
        <p:nvSpPr>
          <p:cNvPr id="3" name="灯片编号占位符 2"/>
          <p:cNvSpPr>
            <a:spLocks noGrp="1"/>
          </p:cNvSpPr>
          <p:nvPr>
            <p:ph type="sldNum" sz="quarter" idx="12"/>
          </p:nvPr>
        </p:nvSpPr>
        <p:spPr/>
        <p:txBody>
          <a:bodyPr/>
          <a:lstStyle/>
          <a:p>
            <a:pPr>
              <a:defRPr/>
            </a:pPr>
            <a:fld id="{05E6B7BB-EB50-41D2-AA8D-864F4C24E0AE}" type="slidenum">
              <a:rPr lang="en-US" altLang="zh-CN" smtClean="0"/>
              <a:pPr>
                <a:defRPr/>
              </a:pPr>
              <a:t>6</a:t>
            </a:fld>
            <a:endParaRPr lang="en-US" altLang="zh-CN"/>
          </a:p>
        </p:txBody>
      </p:sp>
      <p:grpSp>
        <p:nvGrpSpPr>
          <p:cNvPr id="2" name="Group 2"/>
          <p:cNvGrpSpPr>
            <a:grpSpLocks/>
          </p:cNvGrpSpPr>
          <p:nvPr/>
        </p:nvGrpSpPr>
        <p:grpSpPr bwMode="auto">
          <a:xfrm>
            <a:off x="928818" y="1384580"/>
            <a:ext cx="762000" cy="665162"/>
            <a:chOff x="1110" y="2656"/>
            <a:chExt cx="1549" cy="1351"/>
          </a:xfrm>
        </p:grpSpPr>
        <p:sp>
          <p:nvSpPr>
            <p:cNvPr id="34" name="AutoShape 3"/>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5" name="AutoShape 4"/>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6" name="AutoShape 5"/>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 name="Group 6"/>
          <p:cNvGrpSpPr>
            <a:grpSpLocks/>
          </p:cNvGrpSpPr>
          <p:nvPr/>
        </p:nvGrpSpPr>
        <p:grpSpPr bwMode="auto">
          <a:xfrm>
            <a:off x="928818" y="2354580"/>
            <a:ext cx="762000" cy="665162"/>
            <a:chOff x="3174" y="2656"/>
            <a:chExt cx="1549" cy="1351"/>
          </a:xfrm>
        </p:grpSpPr>
        <p:sp>
          <p:nvSpPr>
            <p:cNvPr id="38" name="AutoShape 7"/>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9" name="AutoShape 8"/>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0" name="AutoShape 9"/>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1" name="Line 10"/>
          <p:cNvSpPr>
            <a:spLocks noChangeShapeType="1"/>
          </p:cNvSpPr>
          <p:nvPr/>
        </p:nvSpPr>
        <p:spPr bwMode="auto">
          <a:xfrm flipV="1">
            <a:off x="1462218" y="2048240"/>
            <a:ext cx="6062110" cy="12608"/>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Text Box 11"/>
          <p:cNvSpPr txBox="1">
            <a:spLocks noChangeArrowheads="1"/>
          </p:cNvSpPr>
          <p:nvPr/>
        </p:nvSpPr>
        <p:spPr bwMode="auto">
          <a:xfrm>
            <a:off x="1919418" y="1537628"/>
            <a:ext cx="2141933" cy="523220"/>
          </a:xfrm>
          <a:prstGeom prst="rect">
            <a:avLst/>
          </a:prstGeom>
          <a:noFill/>
          <a:ln w="9525" algn="ctr">
            <a:noFill/>
            <a:miter lim="800000"/>
            <a:headEnd/>
            <a:tailEnd/>
          </a:ln>
        </p:spPr>
        <p:txBody>
          <a:bodyPr wrap="none">
            <a:spAutoFit/>
          </a:bodyPr>
          <a:lstStyle/>
          <a:p>
            <a:pPr lvl="0" fontAlgn="auto">
              <a:spcBef>
                <a:spcPts val="0"/>
              </a:spcBef>
              <a:spcAft>
                <a:spcPts val="0"/>
              </a:spcAft>
            </a:pPr>
            <a:r>
              <a:rPr lang="en-US" altLang="zh-CN" sz="2800" b="1" kern="0" dirty="0">
                <a:solidFill>
                  <a:srgbClr val="0070C0"/>
                </a:solidFill>
                <a:latin typeface="Times New Roman" pitchFamily="18" charset="0"/>
                <a:ea typeface="微软雅黑" pitchFamily="34" charset="-122"/>
                <a:cs typeface="Times New Roman" pitchFamily="18" charset="0"/>
              </a:rPr>
              <a:t>Introduction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43" name="Text Box 12"/>
          <p:cNvSpPr txBox="1">
            <a:spLocks noChangeArrowheads="1"/>
          </p:cNvSpPr>
          <p:nvPr/>
        </p:nvSpPr>
        <p:spPr bwMode="gray">
          <a:xfrm>
            <a:off x="1125668" y="148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44" name="Line 13"/>
          <p:cNvSpPr>
            <a:spLocks noChangeShapeType="1"/>
          </p:cNvSpPr>
          <p:nvPr/>
        </p:nvSpPr>
        <p:spPr bwMode="auto">
          <a:xfrm>
            <a:off x="1538418" y="3068960"/>
            <a:ext cx="5985910" cy="32404"/>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Text Box 15"/>
          <p:cNvSpPr txBox="1">
            <a:spLocks noChangeArrowheads="1"/>
          </p:cNvSpPr>
          <p:nvPr/>
        </p:nvSpPr>
        <p:spPr bwMode="gray">
          <a:xfrm>
            <a:off x="1125668" y="2453005"/>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grpSp>
        <p:nvGrpSpPr>
          <p:cNvPr id="5" name="Group 16"/>
          <p:cNvGrpSpPr>
            <a:grpSpLocks/>
          </p:cNvGrpSpPr>
          <p:nvPr/>
        </p:nvGrpSpPr>
        <p:grpSpPr bwMode="auto">
          <a:xfrm>
            <a:off x="928818" y="3356992"/>
            <a:ext cx="762000" cy="665162"/>
            <a:chOff x="1110" y="2656"/>
            <a:chExt cx="1549" cy="1351"/>
          </a:xfrm>
        </p:grpSpPr>
        <p:sp>
          <p:nvSpPr>
            <p:cNvPr id="48" name="AutoShape 17"/>
            <p:cNvSpPr>
              <a:spLocks noChangeArrowheads="1"/>
            </p:cNvSpPr>
            <p:nvPr/>
          </p:nvSpPr>
          <p:spPr bwMode="gray">
            <a:xfrm>
              <a:off x="1123"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18"/>
            <p:cNvSpPr>
              <a:spLocks noChangeArrowheads="1"/>
            </p:cNvSpPr>
            <p:nvPr/>
          </p:nvSpPr>
          <p:spPr bwMode="gray">
            <a:xfrm>
              <a:off x="1110"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0" name="AutoShape 19"/>
            <p:cNvSpPr>
              <a:spLocks noChangeArrowheads="1"/>
            </p:cNvSpPr>
            <p:nvPr/>
          </p:nvSpPr>
          <p:spPr bwMode="gray">
            <a:xfrm>
              <a:off x="1200"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6" name="Group 20"/>
          <p:cNvGrpSpPr>
            <a:grpSpLocks/>
          </p:cNvGrpSpPr>
          <p:nvPr/>
        </p:nvGrpSpPr>
        <p:grpSpPr bwMode="auto">
          <a:xfrm>
            <a:off x="928818" y="5284688"/>
            <a:ext cx="762000" cy="665162"/>
            <a:chOff x="3174" y="2656"/>
            <a:chExt cx="1549" cy="1351"/>
          </a:xfrm>
        </p:grpSpPr>
        <p:sp>
          <p:nvSpPr>
            <p:cNvPr id="52"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3"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54"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5" name="Line 24"/>
          <p:cNvSpPr>
            <a:spLocks noChangeShapeType="1"/>
          </p:cNvSpPr>
          <p:nvPr/>
        </p:nvSpPr>
        <p:spPr bwMode="auto">
          <a:xfrm>
            <a:off x="1462218" y="4071364"/>
            <a:ext cx="6062110" cy="50642"/>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Text Box 26"/>
          <p:cNvSpPr txBox="1">
            <a:spLocks noChangeArrowheads="1"/>
          </p:cNvSpPr>
          <p:nvPr/>
        </p:nvSpPr>
        <p:spPr bwMode="gray">
          <a:xfrm>
            <a:off x="1125668" y="3455417"/>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FFFFFF"/>
                </a:solidFill>
                <a:effectLst/>
                <a:uLnTx/>
                <a:uFillTx/>
              </a:rPr>
              <a:t>3</a:t>
            </a:r>
          </a:p>
        </p:txBody>
      </p:sp>
      <p:sp>
        <p:nvSpPr>
          <p:cNvPr id="58" name="Line 27"/>
          <p:cNvSpPr>
            <a:spLocks noChangeShapeType="1"/>
          </p:cNvSpPr>
          <p:nvPr/>
        </p:nvSpPr>
        <p:spPr bwMode="auto">
          <a:xfrm>
            <a:off x="1614618" y="5999062"/>
            <a:ext cx="5837702" cy="5562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Text Box 29"/>
          <p:cNvSpPr txBox="1">
            <a:spLocks noChangeArrowheads="1"/>
          </p:cNvSpPr>
          <p:nvPr/>
        </p:nvSpPr>
        <p:spPr bwMode="gray">
          <a:xfrm>
            <a:off x="1125668" y="5383113"/>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61" name="Text Box 11"/>
          <p:cNvSpPr txBox="1">
            <a:spLocks noChangeArrowheads="1"/>
          </p:cNvSpPr>
          <p:nvPr/>
        </p:nvSpPr>
        <p:spPr bwMode="auto">
          <a:xfrm>
            <a:off x="1916901" y="2474302"/>
            <a:ext cx="3796232"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Numerical Simulations </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
        <p:nvSpPr>
          <p:cNvPr id="62" name="Text Box 11"/>
          <p:cNvSpPr txBox="1">
            <a:spLocks noChangeArrowheads="1"/>
          </p:cNvSpPr>
          <p:nvPr/>
        </p:nvSpPr>
        <p:spPr bwMode="auto">
          <a:xfrm>
            <a:off x="1886426" y="3409836"/>
            <a:ext cx="6285974"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Experiments</a:t>
            </a:r>
            <a:endParaRPr lang="zh-CN" altLang="en-US" sz="2800" b="1" kern="0" dirty="0" smtClean="0">
              <a:solidFill>
                <a:srgbClr val="0070C0"/>
              </a:solidFill>
              <a:latin typeface="Times New Roman" pitchFamily="18" charset="0"/>
              <a:ea typeface="微软雅黑" pitchFamily="34" charset="-122"/>
              <a:cs typeface="Times New Roman" pitchFamily="18" charset="0"/>
            </a:endParaRPr>
          </a:p>
        </p:txBody>
      </p:sp>
      <p:sp>
        <p:nvSpPr>
          <p:cNvPr id="63" name="Text Box 11"/>
          <p:cNvSpPr txBox="1">
            <a:spLocks noChangeArrowheads="1"/>
          </p:cNvSpPr>
          <p:nvPr/>
        </p:nvSpPr>
        <p:spPr bwMode="auto">
          <a:xfrm>
            <a:off x="1919418" y="5426630"/>
            <a:ext cx="2040943"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Conclusions</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grpSp>
        <p:nvGrpSpPr>
          <p:cNvPr id="32" name="Group 20"/>
          <p:cNvGrpSpPr>
            <a:grpSpLocks/>
          </p:cNvGrpSpPr>
          <p:nvPr/>
        </p:nvGrpSpPr>
        <p:grpSpPr bwMode="auto">
          <a:xfrm>
            <a:off x="899592" y="4365104"/>
            <a:ext cx="762000" cy="665162"/>
            <a:chOff x="3174" y="2656"/>
            <a:chExt cx="1549" cy="1351"/>
          </a:xfrm>
        </p:grpSpPr>
        <p:sp>
          <p:nvSpPr>
            <p:cNvPr id="33" name="AutoShape 21"/>
            <p:cNvSpPr>
              <a:spLocks noChangeArrowheads="1"/>
            </p:cNvSpPr>
            <p:nvPr/>
          </p:nvSpPr>
          <p:spPr bwMode="gray">
            <a:xfrm>
              <a:off x="3187" y="2679"/>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37" name="AutoShape 22"/>
            <p:cNvSpPr>
              <a:spLocks noChangeArrowheads="1"/>
            </p:cNvSpPr>
            <p:nvPr/>
          </p:nvSpPr>
          <p:spPr bwMode="gray">
            <a:xfrm>
              <a:off x="3174" y="2656"/>
              <a:ext cx="1536" cy="1328"/>
            </a:xfrm>
            <a:prstGeom prst="hexagon">
              <a:avLst>
                <a:gd name="adj" fmla="val 2891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5" name="AutoShape 23"/>
            <p:cNvSpPr>
              <a:spLocks noChangeArrowheads="1"/>
            </p:cNvSpPr>
            <p:nvPr/>
          </p:nvSpPr>
          <p:spPr bwMode="gray">
            <a:xfrm>
              <a:off x="3264" y="2737"/>
              <a:ext cx="1349" cy="1167"/>
            </a:xfrm>
            <a:prstGeom prst="hexagon">
              <a:avLst>
                <a:gd name="adj" fmla="val 28896"/>
                <a:gd name="vf" fmla="val 11547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7" name="Line 27"/>
          <p:cNvSpPr>
            <a:spLocks noChangeShapeType="1"/>
          </p:cNvSpPr>
          <p:nvPr/>
        </p:nvSpPr>
        <p:spPr bwMode="auto">
          <a:xfrm>
            <a:off x="1585392" y="5079478"/>
            <a:ext cx="5866928" cy="39676"/>
          </a:xfrm>
          <a:prstGeom prst="line">
            <a:avLst/>
          </a:prstGeom>
          <a:noFill/>
          <a:ln w="25400">
            <a:solidFill>
              <a:srgbClr val="FFC000"/>
            </a:solidFill>
            <a:prstDash val="sysDot"/>
            <a:round/>
            <a:headE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29"/>
          <p:cNvSpPr txBox="1">
            <a:spLocks noChangeArrowheads="1"/>
          </p:cNvSpPr>
          <p:nvPr/>
        </p:nvSpPr>
        <p:spPr bwMode="gray">
          <a:xfrm>
            <a:off x="1096442" y="4463529"/>
            <a:ext cx="354013" cy="457200"/>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56" name="Text Box 11"/>
          <p:cNvSpPr txBox="1">
            <a:spLocks noChangeArrowheads="1"/>
          </p:cNvSpPr>
          <p:nvPr/>
        </p:nvSpPr>
        <p:spPr bwMode="auto">
          <a:xfrm>
            <a:off x="1890192" y="4507046"/>
            <a:ext cx="3757760" cy="523220"/>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2800" b="1" kern="0" dirty="0" smtClean="0">
                <a:solidFill>
                  <a:srgbClr val="0070C0"/>
                </a:solidFill>
                <a:latin typeface="Times New Roman" pitchFamily="18" charset="0"/>
                <a:ea typeface="微软雅黑" pitchFamily="34" charset="-122"/>
                <a:cs typeface="Times New Roman" pitchFamily="18" charset="0"/>
              </a:rPr>
              <a:t>Results and discussion</a:t>
            </a:r>
            <a:endParaRPr lang="zh-CN" altLang="en-US" sz="2800" b="1" kern="0" dirty="0">
              <a:solidFill>
                <a:srgbClr val="0070C0"/>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451486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anose="02020603050405020304" pitchFamily="18" charset="0"/>
              </a:rPr>
              <a:t>2. Simulation (</a:t>
            </a:r>
            <a:r>
              <a:rPr lang="en-US" altLang="zh-CN" sz="2800" dirty="0" err="1" smtClean="0">
                <a:latin typeface="+mj-lt"/>
                <a:ea typeface="黑体" pitchFamily="2" charset="-122"/>
                <a:cs typeface="Times New Roman" panose="02020603050405020304" pitchFamily="18" charset="0"/>
              </a:rPr>
              <a:t>i</a:t>
            </a:r>
            <a:r>
              <a:rPr lang="en-US" altLang="zh-CN" sz="2800" dirty="0" smtClean="0">
                <a:latin typeface="+mj-lt"/>
                <a:ea typeface="黑体" pitchFamily="2" charset="-122"/>
                <a:cs typeface="Times New Roman" panose="02020603050405020304" pitchFamily="18" charset="0"/>
              </a:rPr>
              <a:t>)</a:t>
            </a:r>
            <a:endParaRPr lang="en-US" altLang="zh-CN" sz="2800" dirty="0" smtClean="0">
              <a:solidFill>
                <a:schemeClr val="tx1"/>
              </a:solidFill>
              <a:latin typeface="+mj-lt"/>
              <a:ea typeface="黑体" pitchFamily="2"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pPr>
                <a:defRPr/>
              </a:pPr>
              <a:t>7</a:t>
            </a:fld>
            <a:endParaRPr lang="en-US" altLang="zh-CN" dirty="0"/>
          </a:p>
        </p:txBody>
      </p:sp>
      <p:graphicFrame>
        <p:nvGraphicFramePr>
          <p:cNvPr id="7" name="表格 6"/>
          <p:cNvGraphicFramePr>
            <a:graphicFrameLocks noGrp="1"/>
          </p:cNvGraphicFramePr>
          <p:nvPr>
            <p:extLst>
              <p:ext uri="{D42A27DB-BD31-4B8C-83A1-F6EECF244321}">
                <p14:modId xmlns:p14="http://schemas.microsoft.com/office/powerpoint/2010/main" val="3605905431"/>
              </p:ext>
            </p:extLst>
          </p:nvPr>
        </p:nvGraphicFramePr>
        <p:xfrm>
          <a:off x="130560" y="6009848"/>
          <a:ext cx="8229601" cy="587504"/>
        </p:xfrm>
        <a:graphic>
          <a:graphicData uri="http://schemas.openxmlformats.org/drawingml/2006/table">
            <a:tbl>
              <a:tblPr firstRow="1" firstCol="1" bandRow="1"/>
              <a:tblGrid>
                <a:gridCol w="2164385">
                  <a:extLst>
                    <a:ext uri="{9D8B030D-6E8A-4147-A177-3AD203B41FA5}">
                      <a16:colId xmlns:a16="http://schemas.microsoft.com/office/drawing/2014/main" xmlns="" val="3664090207"/>
                    </a:ext>
                  </a:extLst>
                </a:gridCol>
                <a:gridCol w="1348008">
                  <a:extLst>
                    <a:ext uri="{9D8B030D-6E8A-4147-A177-3AD203B41FA5}">
                      <a16:colId xmlns:a16="http://schemas.microsoft.com/office/drawing/2014/main" xmlns="" val="1513469360"/>
                    </a:ext>
                  </a:extLst>
                </a:gridCol>
                <a:gridCol w="1343071">
                  <a:extLst>
                    <a:ext uri="{9D8B030D-6E8A-4147-A177-3AD203B41FA5}">
                      <a16:colId xmlns:a16="http://schemas.microsoft.com/office/drawing/2014/main" xmlns="" val="3767141967"/>
                    </a:ext>
                  </a:extLst>
                </a:gridCol>
                <a:gridCol w="1017179">
                  <a:extLst>
                    <a:ext uri="{9D8B030D-6E8A-4147-A177-3AD203B41FA5}">
                      <a16:colId xmlns:a16="http://schemas.microsoft.com/office/drawing/2014/main" xmlns="" val="1651323574"/>
                    </a:ext>
                  </a:extLst>
                </a:gridCol>
                <a:gridCol w="1181771">
                  <a:extLst>
                    <a:ext uri="{9D8B030D-6E8A-4147-A177-3AD203B41FA5}">
                      <a16:colId xmlns:a16="http://schemas.microsoft.com/office/drawing/2014/main" xmlns="" val="114982905"/>
                    </a:ext>
                  </a:extLst>
                </a:gridCol>
                <a:gridCol w="1175187">
                  <a:extLst>
                    <a:ext uri="{9D8B030D-6E8A-4147-A177-3AD203B41FA5}">
                      <a16:colId xmlns:a16="http://schemas.microsoft.com/office/drawing/2014/main" xmlns="" val="1933472033"/>
                    </a:ext>
                  </a:extLst>
                </a:gridCol>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55951097"/>
                  </a:ext>
                </a:extLst>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smtClean="0">
                          <a:solidFill>
                            <a:srgbClr val="000000"/>
                          </a:solidFill>
                          <a:effectLst/>
                          <a:latin typeface="Times New Roman" panose="02020603050405020304" pitchFamily="18" charset="0"/>
                          <a:ea typeface="宋体" panose="02010600030101010101" pitchFamily="2" charset="-122"/>
                        </a:rPr>
                        <a:t>1781.1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smtClean="0">
                          <a:solidFill>
                            <a:srgbClr val="000000"/>
                          </a:solidFill>
                          <a:effectLst/>
                          <a:latin typeface="Times New Roman" panose="02020603050405020304" pitchFamily="18" charset="0"/>
                          <a:ea typeface="宋体" panose="02010600030101010101" pitchFamily="2" charset="-122"/>
                        </a:rPr>
                        <a:t>1160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smtClean="0">
                          <a:solidFill>
                            <a:srgbClr val="000000"/>
                          </a:solidFill>
                          <a:effectLst/>
                          <a:latin typeface="Times New Roman" panose="02020603050405020304" pitchFamily="18" charset="0"/>
                          <a:ea typeface="宋体" panose="02010600030101010101" pitchFamily="2" charset="-122"/>
                        </a:rPr>
                        <a:t>36.8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smtClean="0">
                          <a:solidFill>
                            <a:srgbClr val="000000"/>
                          </a:solidFill>
                          <a:effectLst/>
                          <a:latin typeface="Times New Roman" panose="02020603050405020304" pitchFamily="18" charset="0"/>
                          <a:ea typeface="宋体" panose="02010600030101010101" pitchFamily="2" charset="-122"/>
                        </a:rPr>
                        <a:t>182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smtClean="0">
                          <a:solidFill>
                            <a:srgbClr val="000000"/>
                          </a:solidFill>
                          <a:effectLst/>
                          <a:latin typeface="Times New Roman" panose="02020603050405020304" pitchFamily="18" charset="0"/>
                          <a:ea typeface="宋体" panose="02010600030101010101" pitchFamily="2" charset="-122"/>
                        </a:rPr>
                        <a:t>88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xmlns="" val="2531180894"/>
                  </a:ext>
                </a:extLst>
              </a:tr>
            </a:tbl>
          </a:graphicData>
        </a:graphic>
      </p:graphicFrame>
      <p:sp>
        <p:nvSpPr>
          <p:cNvPr id="9" name="矩形 8"/>
          <p:cNvSpPr/>
          <p:nvPr/>
        </p:nvSpPr>
        <p:spPr>
          <a:xfrm>
            <a:off x="217441" y="5705440"/>
            <a:ext cx="5107617" cy="446276"/>
          </a:xfrm>
          <a:prstGeom prst="rect">
            <a:avLst/>
          </a:prstGeom>
        </p:spPr>
        <p:txBody>
          <a:bodyPr wrap="none">
            <a:spAutoFit/>
          </a:bodyPr>
          <a:lstStyle/>
          <a:p>
            <a:pPr lvl="0"/>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Table 2 Strength parameters of a single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lamina (T700/9363)</a:t>
            </a:r>
          </a:p>
          <a:p>
            <a:pPr lvl="0"/>
            <a:endParaRPr lang="en-US" altLang="zh-CN" sz="700" dirty="0"/>
          </a:p>
        </p:txBody>
      </p:sp>
      <p:graphicFrame>
        <p:nvGraphicFramePr>
          <p:cNvPr id="10" name="表格 9"/>
          <p:cNvGraphicFramePr>
            <a:graphicFrameLocks noGrp="1"/>
          </p:cNvGraphicFramePr>
          <p:nvPr>
            <p:extLst>
              <p:ext uri="{D42A27DB-BD31-4B8C-83A1-F6EECF244321}">
                <p14:modId xmlns:p14="http://schemas.microsoft.com/office/powerpoint/2010/main" val="1008417584"/>
              </p:ext>
            </p:extLst>
          </p:nvPr>
        </p:nvGraphicFramePr>
        <p:xfrm>
          <a:off x="107504" y="5069944"/>
          <a:ext cx="8229600" cy="591304"/>
        </p:xfrm>
        <a:graphic>
          <a:graphicData uri="http://schemas.openxmlformats.org/drawingml/2006/table">
            <a:tbl>
              <a:tblPr firstRow="1" firstCol="1" bandRow="1"/>
              <a:tblGrid>
                <a:gridCol w="2146280">
                  <a:extLst>
                    <a:ext uri="{9D8B030D-6E8A-4147-A177-3AD203B41FA5}">
                      <a16:colId xmlns:a16="http://schemas.microsoft.com/office/drawing/2014/main" xmlns="" val="3442885201"/>
                    </a:ext>
                  </a:extLst>
                </a:gridCol>
                <a:gridCol w="1621231">
                  <a:extLst>
                    <a:ext uri="{9D8B030D-6E8A-4147-A177-3AD203B41FA5}">
                      <a16:colId xmlns:a16="http://schemas.microsoft.com/office/drawing/2014/main" xmlns="" val="2308137653"/>
                    </a:ext>
                  </a:extLst>
                </a:gridCol>
                <a:gridCol w="1622877">
                  <a:extLst>
                    <a:ext uri="{9D8B030D-6E8A-4147-A177-3AD203B41FA5}">
                      <a16:colId xmlns:a16="http://schemas.microsoft.com/office/drawing/2014/main" xmlns="" val="4277419671"/>
                    </a:ext>
                  </a:extLst>
                </a:gridCol>
                <a:gridCol w="1850014">
                  <a:extLst>
                    <a:ext uri="{9D8B030D-6E8A-4147-A177-3AD203B41FA5}">
                      <a16:colId xmlns:a16="http://schemas.microsoft.com/office/drawing/2014/main" xmlns="" val="44989502"/>
                    </a:ext>
                  </a:extLst>
                </a:gridCol>
                <a:gridCol w="989198">
                  <a:extLst>
                    <a:ext uri="{9D8B030D-6E8A-4147-A177-3AD203B41FA5}">
                      <a16:colId xmlns:a16="http://schemas.microsoft.com/office/drawing/2014/main" xmlns="" val="3928294723"/>
                    </a:ext>
                  </a:extLst>
                </a:gridCol>
              </a:tblGrid>
              <a:tr h="347464">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128850709"/>
                  </a:ext>
                </a:extLst>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smtClean="0">
                          <a:effectLst/>
                          <a:latin typeface="Times New Roman" panose="02020603050405020304" pitchFamily="18" charset="0"/>
                          <a:ea typeface="宋体" panose="02010600030101010101" pitchFamily="2" charset="-122"/>
                        </a:rPr>
                        <a:t>130.40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smtClean="0">
                          <a:effectLst/>
                          <a:latin typeface="Times New Roman" panose="02020603050405020304" pitchFamily="18" charset="0"/>
                          <a:ea typeface="宋体" panose="02010600030101010101" pitchFamily="2" charset="-122"/>
                        </a:rPr>
                        <a:t>7.12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smtClean="0">
                          <a:effectLst/>
                          <a:latin typeface="Times New Roman" panose="02020603050405020304" pitchFamily="18" charset="0"/>
                          <a:ea typeface="宋体" panose="02010600030101010101" pitchFamily="2" charset="-122"/>
                        </a:rPr>
                        <a:t>3.80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smtClean="0">
                          <a:effectLst/>
                          <a:latin typeface="Times New Roman" panose="02020603050405020304" pitchFamily="18" charset="0"/>
                          <a:ea typeface="宋体" panose="02010600030101010101" pitchFamily="2" charset="-122"/>
                        </a:rPr>
                        <a:t>0.274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xmlns="" val="2100549361"/>
                  </a:ext>
                </a:extLst>
              </a:tr>
            </a:tbl>
          </a:graphicData>
        </a:graphic>
      </p:graphicFrame>
      <p:sp>
        <p:nvSpPr>
          <p:cNvPr id="11" name="Rectangle 3"/>
          <p:cNvSpPr>
            <a:spLocks noChangeArrowheads="1"/>
          </p:cNvSpPr>
          <p:nvPr/>
        </p:nvSpPr>
        <p:spPr bwMode="auto">
          <a:xfrm>
            <a:off x="236198" y="4675027"/>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(T700/9363</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a:p>
        </p:txBody>
      </p:sp>
      <p:sp>
        <p:nvSpPr>
          <p:cNvPr id="14" name="矩形 13"/>
          <p:cNvSpPr/>
          <p:nvPr/>
        </p:nvSpPr>
        <p:spPr>
          <a:xfrm>
            <a:off x="4968552" y="2348880"/>
            <a:ext cx="3718248" cy="1200329"/>
          </a:xfrm>
          <a:prstGeom prst="rect">
            <a:avLst/>
          </a:prstGeom>
          <a:solidFill>
            <a:schemeClr val="accent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smtClean="0">
                <a:latin typeface="Times New Roman" panose="02020603050405020304" pitchFamily="18" charset="0"/>
                <a:cs typeface="Times New Roman" panose="02020603050405020304" pitchFamily="18" charset="0"/>
              </a:rPr>
              <a:t> </a:t>
            </a:r>
          </a:p>
        </p:txBody>
      </p:sp>
      <p:pic>
        <p:nvPicPr>
          <p:cNvPr id="18" name="图片 17"/>
          <p:cNvPicPr>
            <a:picLocks noChangeAspect="1"/>
          </p:cNvPicPr>
          <p:nvPr/>
        </p:nvPicPr>
        <p:blipFill>
          <a:blip r:embed="rId3"/>
          <a:stretch>
            <a:fillRect/>
          </a:stretch>
        </p:blipFill>
        <p:spPr>
          <a:xfrm>
            <a:off x="103671" y="1756873"/>
            <a:ext cx="4622578" cy="2873962"/>
          </a:xfrm>
          <a:prstGeom prst="rect">
            <a:avLst/>
          </a:prstGeom>
        </p:spPr>
      </p:pic>
      <p:sp>
        <p:nvSpPr>
          <p:cNvPr id="17" name="矩形 16"/>
          <p:cNvSpPr/>
          <p:nvPr/>
        </p:nvSpPr>
        <p:spPr>
          <a:xfrm>
            <a:off x="259187" y="1158164"/>
            <a:ext cx="1858201" cy="646331"/>
          </a:xfrm>
          <a:prstGeom prst="rect">
            <a:avLst/>
          </a:prstGeom>
        </p:spPr>
        <p:txBody>
          <a:bodyPr wrap="none">
            <a:spAutoFit/>
          </a:bodyPr>
          <a:lstStyle/>
          <a:p>
            <a:pPr>
              <a:lnSpc>
                <a:spcPct val="150000"/>
              </a:lnSpc>
            </a:pPr>
            <a:r>
              <a:rPr lang="en-US" altLang="zh-CN" sz="2400" b="1" dirty="0" smtClean="0">
                <a:solidFill>
                  <a:srgbClr val="FF0000"/>
                </a:solidFill>
                <a:latin typeface="Times New Roman" panose="02020603050405020304" pitchFamily="18" charset="0"/>
                <a:cs typeface="Times New Roman" panose="02020603050405020304" pitchFamily="18" charset="0"/>
              </a:rPr>
              <a:t>FEM Model </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5004048" y="3717032"/>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8</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2S</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2S</a:t>
            </a:r>
            <a:endParaRPr lang="en-US" altLang="zh-CN" sz="1600" dirty="0">
              <a:latin typeface="Times New Roman" panose="02020603050405020304" pitchFamily="18" charset="0"/>
              <a:cs typeface="Times New Roman" panose="02020603050405020304" pitchFamily="18" charset="0"/>
            </a:endParaRPr>
          </a:p>
        </p:txBody>
      </p:sp>
      <p:sp>
        <p:nvSpPr>
          <p:cNvPr id="12" name="矩形 11"/>
          <p:cNvSpPr/>
          <p:nvPr/>
        </p:nvSpPr>
        <p:spPr>
          <a:xfrm>
            <a:off x="4924909" y="1401402"/>
            <a:ext cx="1663316"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en-US" altLang="zh-CN" sz="1600" dirty="0" smtClean="0">
                <a:latin typeface="Times New Roman" panose="02020603050405020304" pitchFamily="18" charset="0"/>
                <a:cs typeface="Times New Roman" panose="02020603050405020304" pitchFamily="18" charset="0"/>
              </a:rPr>
              <a:t>Failure mode</a:t>
            </a: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en-US" altLang="zh-CN" sz="1600" dirty="0" smtClean="0">
                <a:latin typeface="Times New Roman" panose="02020603050405020304" pitchFamily="18" charset="0"/>
                <a:cs typeface="Times New Roman" panose="02020603050405020304" pitchFamily="18" charset="0"/>
              </a:rPr>
              <a:t>Ultimate load</a:t>
            </a:r>
            <a:endParaRPr lang="en-US"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86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animBg="1"/>
      <p:bldP spid="19"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对象 13">
            <a:hlinkClick r:id="" action="ppaction://ole?verb=0"/>
          </p:cNvPr>
          <p:cNvGraphicFramePr>
            <a:graphicFrameLocks noChangeAspect="1"/>
          </p:cNvGraphicFramePr>
          <p:nvPr>
            <p:extLst>
              <p:ext uri="{D42A27DB-BD31-4B8C-83A1-F6EECF244321}">
                <p14:modId xmlns:p14="http://schemas.microsoft.com/office/powerpoint/2010/main" val="617106398"/>
              </p:ext>
            </p:extLst>
          </p:nvPr>
        </p:nvGraphicFramePr>
        <p:xfrm>
          <a:off x="740630" y="2007723"/>
          <a:ext cx="7288079" cy="497411"/>
        </p:xfrm>
        <a:graphic>
          <a:graphicData uri="http://schemas.openxmlformats.org/presentationml/2006/ole">
            <mc:AlternateContent xmlns:mc="http://schemas.openxmlformats.org/markup-compatibility/2006">
              <mc:Choice xmlns:v="urn:schemas-microsoft-com:vml" Requires="v">
                <p:oleObj spid="_x0000_s6236" name="公式" r:id="rId4" imgW="6680160" imgH="457200" progId="Equation.3">
                  <p:embed/>
                </p:oleObj>
              </mc:Choice>
              <mc:Fallback>
                <p:oleObj name="公式" r:id="rId4" imgW="6680160" imgH="457200" progId="Equation.3">
                  <p:embed/>
                  <p:pic>
                    <p:nvPicPr>
                      <p:cNvPr id="0" name=""/>
                      <p:cNvPicPr/>
                      <p:nvPr/>
                    </p:nvPicPr>
                    <p:blipFill>
                      <a:blip r:embed="rId5"/>
                      <a:stretch>
                        <a:fillRect/>
                      </a:stretch>
                    </p:blipFill>
                    <p:spPr>
                      <a:xfrm>
                        <a:off x="740630" y="2007723"/>
                        <a:ext cx="7288079" cy="497411"/>
                      </a:xfrm>
                      <a:prstGeom prst="rect">
                        <a:avLst/>
                      </a:prstGeom>
                    </p:spPr>
                  </p:pic>
                </p:oleObj>
              </mc:Fallback>
            </mc:AlternateContent>
          </a:graphicData>
        </a:graphic>
      </p:graphicFrame>
      <p:sp>
        <p:nvSpPr>
          <p:cNvPr id="15" name="文本框 14"/>
          <p:cNvSpPr txBox="1"/>
          <p:nvPr/>
        </p:nvSpPr>
        <p:spPr>
          <a:xfrm>
            <a:off x="260561" y="1534735"/>
            <a:ext cx="7333828" cy="400110"/>
          </a:xfrm>
          <a:prstGeom prst="rect">
            <a:avLst/>
          </a:prstGeom>
          <a:noFill/>
        </p:spPr>
        <p:txBody>
          <a:bodyPr wrap="square" rtlCol="0">
            <a:spAutoFit/>
          </a:bodyPr>
          <a:lstStyle/>
          <a:p>
            <a:r>
              <a:rPr lang="zh-CN" altLang="en-US" sz="2000" dirty="0" smtClean="0">
                <a:latin typeface="Times New Roman" panose="02020603050405020304" pitchFamily="18" charset="0"/>
              </a:rPr>
              <a:t>The definition </a:t>
            </a:r>
            <a:r>
              <a:rPr lang="zh-CN" altLang="en-US" sz="2000" dirty="0">
                <a:latin typeface="Times New Roman" panose="02020603050405020304" pitchFamily="18" charset="0"/>
              </a:rPr>
              <a:t>for the ply complementary free energy </a:t>
            </a:r>
            <a:r>
              <a:rPr lang="zh-CN" altLang="en-US" sz="2000" dirty="0" smtClean="0">
                <a:latin typeface="Times New Roman" panose="02020603050405020304" pitchFamily="18" charset="0"/>
              </a:rPr>
              <a:t>density</a:t>
            </a:r>
            <a:r>
              <a:rPr lang="en-US" altLang="zh-CN" sz="2000" dirty="0" smtClean="0">
                <a:latin typeface="Times New Roman" panose="02020603050405020304" pitchFamily="18" charset="0"/>
              </a:rPr>
              <a:t>:</a:t>
            </a:r>
            <a:endParaRPr lang="en-US" altLang="zh-CN" sz="2000" dirty="0">
              <a:latin typeface="Times New Roman" panose="02020603050405020304" pitchFamily="18" charset="0"/>
            </a:endParaRPr>
          </a:p>
        </p:txBody>
      </p:sp>
      <p:graphicFrame>
        <p:nvGraphicFramePr>
          <p:cNvPr id="16" name="对象 15">
            <a:hlinkClick r:id="" action="ppaction://ole?verb=0"/>
          </p:cNvPr>
          <p:cNvGraphicFramePr>
            <a:graphicFrameLocks noChangeAspect="1"/>
          </p:cNvGraphicFramePr>
          <p:nvPr>
            <p:extLst>
              <p:ext uri="{D42A27DB-BD31-4B8C-83A1-F6EECF244321}">
                <p14:modId xmlns:p14="http://schemas.microsoft.com/office/powerpoint/2010/main" val="903142710"/>
              </p:ext>
            </p:extLst>
          </p:nvPr>
        </p:nvGraphicFramePr>
        <p:xfrm>
          <a:off x="4038552" y="3258676"/>
          <a:ext cx="2981720" cy="1346647"/>
        </p:xfrm>
        <a:graphic>
          <a:graphicData uri="http://schemas.openxmlformats.org/presentationml/2006/ole">
            <mc:AlternateContent xmlns:mc="http://schemas.openxmlformats.org/markup-compatibility/2006">
              <mc:Choice xmlns:v="urn:schemas-microsoft-com:vml" Requires="v">
                <p:oleObj spid="_x0000_s6237" r:id="rId6" imgW="3035300" imgH="1371600" progId="Equation.KSEE3">
                  <p:embed/>
                </p:oleObj>
              </mc:Choice>
              <mc:Fallback>
                <p:oleObj r:id="rId6" imgW="3035300" imgH="1371600" progId="Equation.KSEE3">
                  <p:embed/>
                  <p:pic>
                    <p:nvPicPr>
                      <p:cNvPr id="0" name=""/>
                      <p:cNvPicPr/>
                      <p:nvPr/>
                    </p:nvPicPr>
                    <p:blipFill>
                      <a:blip r:embed="rId7"/>
                      <a:stretch>
                        <a:fillRect/>
                      </a:stretch>
                    </p:blipFill>
                    <p:spPr>
                      <a:xfrm>
                        <a:off x="4038552" y="3258676"/>
                        <a:ext cx="2981720" cy="1346647"/>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717315027"/>
              </p:ext>
            </p:extLst>
          </p:nvPr>
        </p:nvGraphicFramePr>
        <p:xfrm>
          <a:off x="2623185" y="2678698"/>
          <a:ext cx="2078355" cy="444500"/>
        </p:xfrm>
        <a:graphic>
          <a:graphicData uri="http://schemas.openxmlformats.org/presentationml/2006/ole">
            <mc:AlternateContent xmlns:mc="http://schemas.openxmlformats.org/markup-compatibility/2006">
              <mc:Choice xmlns:v="urn:schemas-microsoft-com:vml" Requires="v">
                <p:oleObj spid="_x0000_s6238" r:id="rId8" imgW="1841500" imgH="393700" progId="Equation.KSEE3">
                  <p:embed/>
                </p:oleObj>
              </mc:Choice>
              <mc:Fallback>
                <p:oleObj r:id="rId8" imgW="1841500" imgH="393700" progId="Equation.KSEE3">
                  <p:embed/>
                  <p:pic>
                    <p:nvPicPr>
                      <p:cNvPr id="0" name=""/>
                      <p:cNvPicPr/>
                      <p:nvPr/>
                    </p:nvPicPr>
                    <p:blipFill>
                      <a:blip r:embed="rId9"/>
                      <a:stretch>
                        <a:fillRect/>
                      </a:stretch>
                    </p:blipFill>
                    <p:spPr>
                      <a:xfrm>
                        <a:off x="2623185" y="2678698"/>
                        <a:ext cx="2078355" cy="444500"/>
                      </a:xfrm>
                      <a:prstGeom prst="rect">
                        <a:avLst/>
                      </a:prstGeom>
                    </p:spPr>
                  </p:pic>
                </p:oleObj>
              </mc:Fallback>
            </mc:AlternateContent>
          </a:graphicData>
        </a:graphic>
      </p:graphicFrame>
      <p:sp>
        <p:nvSpPr>
          <p:cNvPr id="6" name="文本框 5"/>
          <p:cNvSpPr txBox="1"/>
          <p:nvPr/>
        </p:nvSpPr>
        <p:spPr>
          <a:xfrm>
            <a:off x="288110" y="3355386"/>
            <a:ext cx="3746500" cy="400110"/>
          </a:xfrm>
          <a:prstGeom prst="rect">
            <a:avLst/>
          </a:prstGeom>
          <a:noFill/>
        </p:spPr>
        <p:txBody>
          <a:bodyPr wrap="square" rtlCol="0">
            <a:spAutoFit/>
          </a:bodyPr>
          <a:lstStyle/>
          <a:p>
            <a:r>
              <a:rPr lang="zh-CN" altLang="zh-CN" sz="2000" dirty="0">
                <a:latin typeface="Times New Roman" panose="02020603050405020304" pitchFamily="18" charset="0"/>
              </a:rPr>
              <a:t>The lamina compliance tensor</a:t>
            </a:r>
            <a:r>
              <a:rPr lang="en-US" altLang="zh-CN" sz="2000" dirty="0">
                <a:latin typeface="Times New Roman" panose="02020603050405020304" pitchFamily="18" charset="0"/>
              </a:rPr>
              <a:t>:</a:t>
            </a:r>
          </a:p>
        </p:txBody>
      </p:sp>
      <p:sp>
        <p:nvSpPr>
          <p:cNvPr id="3" name="文本框 2"/>
          <p:cNvSpPr txBox="1"/>
          <p:nvPr/>
        </p:nvSpPr>
        <p:spPr>
          <a:xfrm>
            <a:off x="308267" y="2600586"/>
            <a:ext cx="2519388" cy="400110"/>
          </a:xfrm>
          <a:prstGeom prst="rect">
            <a:avLst/>
          </a:prstGeom>
          <a:noFill/>
        </p:spPr>
        <p:txBody>
          <a:bodyPr wrap="square" rtlCol="0">
            <a:spAutoFit/>
          </a:bodyPr>
          <a:lstStyle/>
          <a:p>
            <a:r>
              <a:rPr lang="en-US" altLang="zh-CN" sz="2000" dirty="0">
                <a:latin typeface="Times New Roman" panose="02020603050405020304" pitchFamily="18" charset="0"/>
              </a:rPr>
              <a:t>T</a:t>
            </a:r>
            <a:r>
              <a:rPr lang="zh-CN" altLang="en-US" sz="2000" dirty="0">
                <a:latin typeface="Times New Roman" panose="02020603050405020304" pitchFamily="18" charset="0"/>
              </a:rPr>
              <a:t>he strain </a:t>
            </a:r>
            <a:r>
              <a:rPr lang="zh-CN" altLang="en-US" sz="2000" dirty="0" smtClean="0">
                <a:latin typeface="Times New Roman" panose="02020603050405020304" pitchFamily="18" charset="0"/>
              </a:rPr>
              <a:t>tensor:</a:t>
            </a:r>
            <a:endParaRPr lang="zh-CN" altLang="en-US" sz="2000" dirty="0">
              <a:latin typeface="Times New Roman" panose="02020603050405020304" pitchFamily="18" charset="0"/>
            </a:endParaRP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p>
        </p:txBody>
      </p:sp>
      <p:pic>
        <p:nvPicPr>
          <p:cNvPr id="8" name="图片 7"/>
          <p:cNvPicPr>
            <a:picLocks noChangeAspect="1"/>
          </p:cNvPicPr>
          <p:nvPr/>
        </p:nvPicPr>
        <p:blipFill>
          <a:blip r:embed="rId10"/>
          <a:stretch>
            <a:fillRect/>
          </a:stretch>
        </p:blipFill>
        <p:spPr>
          <a:xfrm>
            <a:off x="3538100" y="5005433"/>
            <a:ext cx="4652645" cy="647065"/>
          </a:xfrm>
          <a:prstGeom prst="rect">
            <a:avLst/>
          </a:prstGeom>
        </p:spPr>
      </p:pic>
      <p:pic>
        <p:nvPicPr>
          <p:cNvPr id="10" name="图片 9"/>
          <p:cNvPicPr>
            <a:picLocks noChangeAspect="1"/>
          </p:cNvPicPr>
          <p:nvPr/>
        </p:nvPicPr>
        <p:blipFill>
          <a:blip r:embed="rId11"/>
          <a:stretch>
            <a:fillRect/>
          </a:stretch>
        </p:blipFill>
        <p:spPr>
          <a:xfrm>
            <a:off x="2827655" y="6041390"/>
            <a:ext cx="712470" cy="268605"/>
          </a:xfrm>
          <a:prstGeom prst="rect">
            <a:avLst/>
          </a:prstGeom>
        </p:spPr>
      </p:pic>
      <p:pic>
        <p:nvPicPr>
          <p:cNvPr id="12" name="图片 11"/>
          <p:cNvPicPr>
            <a:picLocks noChangeAspect="1"/>
          </p:cNvPicPr>
          <p:nvPr/>
        </p:nvPicPr>
        <p:blipFill>
          <a:blip r:embed="rId12"/>
          <a:stretch>
            <a:fillRect/>
          </a:stretch>
        </p:blipFill>
        <p:spPr>
          <a:xfrm>
            <a:off x="4392930" y="6080760"/>
            <a:ext cx="2087245" cy="189230"/>
          </a:xfrm>
          <a:prstGeom prst="rect">
            <a:avLst/>
          </a:prstGeom>
        </p:spPr>
      </p:pic>
      <p:sp>
        <p:nvSpPr>
          <p:cNvPr id="17" name="文本框 16"/>
          <p:cNvSpPr txBox="1"/>
          <p:nvPr/>
        </p:nvSpPr>
        <p:spPr>
          <a:xfrm>
            <a:off x="253088" y="4605323"/>
            <a:ext cx="4102993" cy="400110"/>
          </a:xfrm>
          <a:prstGeom prst="rect">
            <a:avLst/>
          </a:prstGeom>
          <a:noFill/>
        </p:spPr>
        <p:txBody>
          <a:bodyPr wrap="square" rtlCol="0">
            <a:spAutoFit/>
          </a:bodyPr>
          <a:lstStyle/>
          <a:p>
            <a:r>
              <a:rPr lang="zh-CN" altLang="en-US" sz="2000" dirty="0">
                <a:latin typeface="Times New Roman" panose="02020603050405020304" pitchFamily="18" charset="0"/>
              </a:rPr>
              <a:t>Inverse matrix </a:t>
            </a:r>
            <a:r>
              <a:rPr lang="en-US" altLang="zh-CN" sz="2000" dirty="0">
                <a:latin typeface="Times New Roman" panose="02020603050405020304" pitchFamily="18" charset="0"/>
              </a:rPr>
              <a:t>is the stiffness tensor:</a:t>
            </a:r>
          </a:p>
        </p:txBody>
      </p:sp>
      <p:sp>
        <p:nvSpPr>
          <p:cNvPr id="7" name="文本框 6"/>
          <p:cNvSpPr txBox="1"/>
          <p:nvPr/>
        </p:nvSpPr>
        <p:spPr>
          <a:xfrm>
            <a:off x="180975" y="1120140"/>
            <a:ext cx="4520565" cy="461665"/>
          </a:xfrm>
          <a:prstGeom prst="rect">
            <a:avLst/>
          </a:prstGeom>
          <a:noFill/>
        </p:spPr>
        <p:txBody>
          <a:bodyPr wrap="square" rtlCol="0" anchor="t">
            <a:spAutoFit/>
          </a:bodyPr>
          <a:lstStyle/>
          <a:p>
            <a:pPr algn="l"/>
            <a:r>
              <a:rPr lang="zh-CN" altLang="en-US" sz="2400" b="1" dirty="0" smtClean="0">
                <a:solidFill>
                  <a:srgbClr val="FF0000"/>
                </a:solidFill>
                <a:latin typeface="Times New Roman" panose="02020603050405020304" pitchFamily="18" charset="0"/>
                <a:sym typeface="+mn-ea"/>
              </a:rPr>
              <a:t>Constitutive damage model</a:t>
            </a:r>
            <a:r>
              <a:rPr lang="en-US" altLang="zh-CN" sz="2400" b="1" dirty="0" smtClean="0">
                <a:solidFill>
                  <a:srgbClr val="FF0000"/>
                </a:solidFill>
                <a:latin typeface="Times New Roman" panose="02020603050405020304" pitchFamily="18" charset="0"/>
                <a:sym typeface="+mn-ea"/>
              </a:rPr>
              <a:t>:</a:t>
            </a:r>
          </a:p>
        </p:txBody>
      </p:sp>
      <p:sp>
        <p:nvSpPr>
          <p:cNvPr id="18"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itchFamily="2" charset="-122"/>
                <a:cs typeface="Times New Roman" panose="02020603050405020304" pitchFamily="18" charset="0"/>
              </a:rPr>
              <a:t>2. Simulation (ii)</a:t>
            </a:r>
            <a:endParaRPr lang="en-US" altLang="zh-CN" sz="2800" dirty="0" smtClean="0">
              <a:solidFill>
                <a:schemeClr val="tx1"/>
              </a:solidFill>
              <a:latin typeface="+mj-lt"/>
              <a:ea typeface="黑体" pitchFamily="2" charset="-122"/>
              <a:cs typeface="Times New Roman" panose="02020603050405020304" pitchFamily="18" charset="0"/>
            </a:endParaRPr>
          </a:p>
        </p:txBody>
      </p:sp>
    </p:spTree>
    <p:extLst>
      <p:ext uri="{BB962C8B-B14F-4D97-AF65-F5344CB8AC3E}">
        <p14:creationId xmlns:p14="http://schemas.microsoft.com/office/powerpoint/2010/main" val="391384414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nvSpPr>
        <p:spPr bwMode="auto">
          <a:xfrm>
            <a:off x="3915317" y="1678517"/>
            <a:ext cx="5197530" cy="4944095"/>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圆角矩形 31"/>
          <p:cNvSpPr/>
          <p:nvPr/>
        </p:nvSpPr>
        <p:spPr bwMode="auto">
          <a:xfrm>
            <a:off x="265094" y="1772816"/>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122" name="Rectangle 2"/>
          <p:cNvSpPr>
            <a:spLocks noGrp="1" noChangeArrowheads="1"/>
          </p:cNvSpPr>
          <p:nvPr>
            <p:ph type="title"/>
          </p:nvPr>
        </p:nvSpPr>
        <p:spPr>
          <a:xfrm>
            <a:off x="357158" y="492111"/>
            <a:ext cx="4857784" cy="865187"/>
          </a:xfrm>
        </p:spPr>
        <p:txBody>
          <a:bodyPr/>
          <a:lstStyle/>
          <a:p>
            <a:pPr eaLnBrk="1" hangingPunct="1">
              <a:lnSpc>
                <a:spcPct val="130000"/>
              </a:lnSpc>
            </a:pPr>
            <a:r>
              <a:rPr lang="en-US" altLang="zh-CN" sz="2800" dirty="0" smtClean="0">
                <a:latin typeface="+mj-lt"/>
                <a:ea typeface="黑体" panose="02010609060101010101" pitchFamily="49" charset="-122"/>
                <a:cs typeface="Times New Roman" panose="02020603050405020304" pitchFamily="18" charset="0"/>
              </a:rPr>
              <a:t>2. Simulation (iii)</a:t>
            </a:r>
            <a:endParaRPr lang="en-US" altLang="zh-CN" sz="2800" dirty="0" smtClean="0">
              <a:solidFill>
                <a:schemeClr val="tx1"/>
              </a:solidFill>
              <a:latin typeface="+mj-lt"/>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9</a:t>
            </a:fld>
            <a:endParaRPr lang="en-US" altLang="zh-CN" dirty="0"/>
          </a:p>
        </p:txBody>
      </p:sp>
      <p:sp>
        <p:nvSpPr>
          <p:cNvPr id="13" name="矩形 12"/>
          <p:cNvSpPr/>
          <p:nvPr/>
        </p:nvSpPr>
        <p:spPr>
          <a:xfrm>
            <a:off x="251520" y="1823163"/>
            <a:ext cx="2053767" cy="400110"/>
          </a:xfrm>
          <a:prstGeom prst="rect">
            <a:avLst/>
          </a:prstGeom>
        </p:spPr>
        <p:txBody>
          <a:bodyPr wrap="none">
            <a:spAutoFit/>
          </a:bodyPr>
          <a:lstStyle/>
          <a:p>
            <a:r>
              <a:rPr lang="en-US" altLang="zh-CN" sz="2000" b="1" dirty="0" err="1" smtClean="0">
                <a:solidFill>
                  <a:srgbClr val="FF0000"/>
                </a:solidFill>
                <a:latin typeface="Times New Roman" panose="02020603050405020304" pitchFamily="18" charset="0"/>
                <a:cs typeface="Times New Roman" panose="02020603050405020304" pitchFamily="18" charset="0"/>
              </a:rPr>
              <a:t>Hashin</a:t>
            </a:r>
            <a:r>
              <a:rPr lang="en-US" altLang="zh-CN" sz="2000" b="1" dirty="0" smtClean="0">
                <a:solidFill>
                  <a:srgbClr val="FF0000"/>
                </a:solidFill>
                <a:latin typeface="Times New Roman" panose="02020603050405020304" pitchFamily="18" charset="0"/>
                <a:cs typeface="Times New Roman" panose="02020603050405020304" pitchFamily="18" charset="0"/>
              </a:rPr>
              <a:t> criterion</a:t>
            </a:r>
            <a:r>
              <a:rPr lang="en-US" altLang="zh-CN" sz="2000" b="1" dirty="0" smtClean="0">
                <a:solidFill>
                  <a:srgbClr val="FF0000"/>
                </a:solidFill>
              </a:rPr>
              <a:t> </a:t>
            </a:r>
            <a:endParaRPr lang="zh-CN" altLang="en-US" sz="2000" b="1" dirty="0">
              <a:solidFill>
                <a:srgbClr val="FF0000"/>
              </a:solidFill>
            </a:endParaRPr>
          </a:p>
        </p:txBody>
      </p:sp>
      <p:pic>
        <p:nvPicPr>
          <p:cNvPr id="33" name="图片 32"/>
          <p:cNvPicPr>
            <a:picLocks noChangeAspect="1"/>
          </p:cNvPicPr>
          <p:nvPr/>
        </p:nvPicPr>
        <p:blipFill>
          <a:blip r:embed="rId3"/>
          <a:stretch>
            <a:fillRect/>
          </a:stretch>
        </p:blipFill>
        <p:spPr>
          <a:xfrm>
            <a:off x="357159" y="2214968"/>
            <a:ext cx="3474506" cy="3206367"/>
          </a:xfrm>
          <a:prstGeom prst="rect">
            <a:avLst/>
          </a:prstGeom>
        </p:spPr>
      </p:pic>
      <p:pic>
        <p:nvPicPr>
          <p:cNvPr id="34" name="图片 11"/>
          <p:cNvPicPr>
            <a:picLocks noChangeAspect="1"/>
          </p:cNvPicPr>
          <p:nvPr/>
        </p:nvPicPr>
        <p:blipFill>
          <a:blip r:embed="rId4"/>
          <a:stretch>
            <a:fillRect/>
          </a:stretch>
        </p:blipFill>
        <p:spPr>
          <a:xfrm>
            <a:off x="5177155" y="4704715"/>
            <a:ext cx="2700655" cy="1579880"/>
          </a:xfrm>
          <a:prstGeom prst="rect">
            <a:avLst/>
          </a:prstGeom>
          <a:noFill/>
          <a:ln w="9525">
            <a:noFill/>
          </a:ln>
        </p:spPr>
      </p:pic>
      <p:sp>
        <p:nvSpPr>
          <p:cNvPr id="35" name="文本框 34"/>
          <p:cNvSpPr txBox="1"/>
          <p:nvPr/>
        </p:nvSpPr>
        <p:spPr>
          <a:xfrm>
            <a:off x="3992245" y="3158642"/>
            <a:ext cx="1927131" cy="400110"/>
          </a:xfrm>
          <a:prstGeom prst="rect">
            <a:avLst/>
          </a:prstGeom>
          <a:noFill/>
        </p:spPr>
        <p:txBody>
          <a:bodyPr wrap="none" rtlCol="0" anchor="t">
            <a:spAutoFit/>
          </a:bodyPr>
          <a:lstStyle/>
          <a:p>
            <a:r>
              <a:rPr lang="en-US" altLang="zh-CN" sz="2000" dirty="0">
                <a:latin typeface="Times New Roman" panose="02020603050405020304" pitchFamily="18" charset="0"/>
                <a:cs typeface="Times New Roman" panose="02020603050405020304" pitchFamily="18" charset="0"/>
                <a:sym typeface="+mn-ea"/>
              </a:rPr>
              <a:t>D</a:t>
            </a:r>
            <a:r>
              <a:rPr lang="en-US" altLang="zh-CN" sz="2000" dirty="0" smtClean="0">
                <a:latin typeface="Times New Roman" panose="02020603050405020304" pitchFamily="18" charset="0"/>
                <a:cs typeface="Times New Roman" panose="02020603050405020304" pitchFamily="18" charset="0"/>
                <a:sym typeface="+mn-ea"/>
              </a:rPr>
              <a:t>amage variable</a:t>
            </a:r>
            <a:endParaRPr lang="zh-CN" altLang="en-US" sz="20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5"/>
          <a:stretch>
            <a:fillRect/>
          </a:stretch>
        </p:blipFill>
        <p:spPr>
          <a:xfrm>
            <a:off x="4639531" y="3596151"/>
            <a:ext cx="1696720" cy="878205"/>
          </a:xfrm>
          <a:prstGeom prst="rect">
            <a:avLst/>
          </a:prstGeom>
        </p:spPr>
      </p:pic>
      <p:pic>
        <p:nvPicPr>
          <p:cNvPr id="38" name="图片 37"/>
          <p:cNvPicPr>
            <a:picLocks noChangeAspect="1"/>
          </p:cNvPicPr>
          <p:nvPr/>
        </p:nvPicPr>
        <p:blipFill>
          <a:blip r:embed="rId6"/>
          <a:stretch>
            <a:fillRect/>
          </a:stretch>
        </p:blipFill>
        <p:spPr>
          <a:xfrm>
            <a:off x="6715399" y="3437154"/>
            <a:ext cx="930275" cy="494665"/>
          </a:xfrm>
          <a:prstGeom prst="rect">
            <a:avLst/>
          </a:prstGeom>
        </p:spPr>
      </p:pic>
      <p:pic>
        <p:nvPicPr>
          <p:cNvPr id="39" name="图片 38"/>
          <p:cNvPicPr>
            <a:picLocks noChangeAspect="1"/>
          </p:cNvPicPr>
          <p:nvPr/>
        </p:nvPicPr>
        <p:blipFill>
          <a:blip r:embed="rId7"/>
          <a:stretch>
            <a:fillRect/>
          </a:stretch>
        </p:blipFill>
        <p:spPr>
          <a:xfrm>
            <a:off x="6725036" y="4028755"/>
            <a:ext cx="1062152" cy="567817"/>
          </a:xfrm>
          <a:prstGeom prst="rect">
            <a:avLst/>
          </a:prstGeom>
        </p:spPr>
      </p:pic>
      <p:sp>
        <p:nvSpPr>
          <p:cNvPr id="42" name="文本框 41"/>
          <p:cNvSpPr txBox="1"/>
          <p:nvPr/>
        </p:nvSpPr>
        <p:spPr>
          <a:xfrm>
            <a:off x="3920454" y="1811643"/>
            <a:ext cx="3310522" cy="400110"/>
          </a:xfrm>
          <a:prstGeom prst="rect">
            <a:avLst/>
          </a:prstGeom>
          <a:noFill/>
        </p:spPr>
        <p:txBody>
          <a:bodyPr wrap="none" rtlCol="0" anchor="t">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sym typeface="+mn-ea"/>
              </a:rPr>
              <a:t>Continuum Damage Model: </a:t>
            </a:r>
            <a:endParaRPr lang="zh-CN" altLang="en-US" sz="2000" b="1" dirty="0">
              <a:solidFill>
                <a:srgbClr val="FF0000"/>
              </a:solidFill>
              <a:latin typeface="Times New Roman" panose="02020603050405020304" pitchFamily="18" charset="0"/>
              <a:cs typeface="Times New Roman" panose="02020603050405020304" pitchFamily="18" charset="0"/>
              <a:sym typeface="+mn-ea"/>
            </a:endParaRPr>
          </a:p>
        </p:txBody>
      </p:sp>
      <p:sp>
        <p:nvSpPr>
          <p:cNvPr id="15" name="文本框 14"/>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sp>
        <p:nvSpPr>
          <p:cNvPr id="4" name="矩形 3"/>
          <p:cNvSpPr/>
          <p:nvPr/>
        </p:nvSpPr>
        <p:spPr>
          <a:xfrm>
            <a:off x="198754" y="1098550"/>
            <a:ext cx="6677501" cy="579967"/>
          </a:xfrm>
          <a:prstGeom prst="rect">
            <a:avLst/>
          </a:prstGeom>
        </p:spPr>
        <p:txBody>
          <a:bodyPr wrap="square">
            <a:spAutoFit/>
          </a:bodyPr>
          <a:lstStyle/>
          <a:p>
            <a:pPr>
              <a:lnSpc>
                <a:spcPct val="150000"/>
              </a:lnSpc>
            </a:pPr>
            <a:r>
              <a:rPr lang="en-US" altLang="zh-CN" sz="2400" b="1" dirty="0" smtClean="0">
                <a:solidFill>
                  <a:srgbClr val="FF0000"/>
                </a:solidFill>
                <a:latin typeface="Times New Roman" panose="02020603050405020304" pitchFamily="18" charset="0"/>
                <a:cs typeface="Times New Roman" panose="02020603050405020304" pitchFamily="18" charset="0"/>
              </a:rPr>
              <a:t>Damage Model</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8"/>
          <a:stretch>
            <a:fillRect/>
          </a:stretch>
        </p:blipFill>
        <p:spPr>
          <a:xfrm>
            <a:off x="3992245" y="2234565"/>
            <a:ext cx="5074285" cy="741045"/>
          </a:xfrm>
          <a:prstGeom prst="rect">
            <a:avLst/>
          </a:prstGeom>
        </p:spPr>
      </p:pic>
    </p:spTree>
    <p:extLst>
      <p:ext uri="{BB962C8B-B14F-4D97-AF65-F5344CB8AC3E}">
        <p14:creationId xmlns:p14="http://schemas.microsoft.com/office/powerpoint/2010/main" val="2500592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13758</TotalTime>
  <Words>2196</Words>
  <Application>Microsoft Office PowerPoint</Application>
  <PresentationFormat>全屏显示(4:3)</PresentationFormat>
  <Paragraphs>479</Paragraphs>
  <Slides>33</Slides>
  <Notes>33</Notes>
  <HiddenSlides>0</HiddenSlides>
  <MMClips>4</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33</vt:i4>
      </vt:variant>
    </vt:vector>
  </HeadingPairs>
  <TitlesOfParts>
    <vt:vector size="48" baseType="lpstr">
      <vt:lpstr>黑体</vt:lpstr>
      <vt:lpstr>楷体</vt:lpstr>
      <vt:lpstr>隶书</vt:lpstr>
      <vt:lpstr>宋体</vt:lpstr>
      <vt:lpstr>微软雅黑</vt:lpstr>
      <vt:lpstr>Arial</vt:lpstr>
      <vt:lpstr>Calibri</vt:lpstr>
      <vt:lpstr>Cambria Math</vt:lpstr>
      <vt:lpstr>Garamond</vt:lpstr>
      <vt:lpstr>Symbol</vt:lpstr>
      <vt:lpstr>Times New Roman</vt:lpstr>
      <vt:lpstr>Wingdings</vt:lpstr>
      <vt:lpstr>Edge</vt:lpstr>
      <vt:lpstr>公式</vt:lpstr>
      <vt:lpstr>Equation.KSEE3</vt:lpstr>
      <vt:lpstr>Strength analysis of laminates with circular cutouts under tension</vt:lpstr>
      <vt:lpstr>Contents</vt:lpstr>
      <vt:lpstr>Contents</vt:lpstr>
      <vt:lpstr>1. Introduction (i)</vt:lpstr>
      <vt:lpstr>1. Introduction (ii)</vt:lpstr>
      <vt:lpstr>Contents</vt:lpstr>
      <vt:lpstr>2. Simulation (i)</vt:lpstr>
      <vt:lpstr>2. Simulation (ii)</vt:lpstr>
      <vt:lpstr>2. Simulation (iii)</vt:lpstr>
      <vt:lpstr>2. Simulation (iv)</vt:lpstr>
      <vt:lpstr>2. Simulation (v)</vt:lpstr>
      <vt:lpstr>2. Simulations (vi)</vt:lpstr>
      <vt:lpstr>2. Simulations (vi)</vt:lpstr>
      <vt:lpstr>2. Simulations (vii)</vt:lpstr>
      <vt:lpstr>2. Simulations (viii)</vt:lpstr>
      <vt:lpstr>Contents</vt:lpstr>
      <vt:lpstr>3. Experiments (i)</vt:lpstr>
      <vt:lpstr>3. Experiments (ii)</vt:lpstr>
      <vt:lpstr>3. Experiments (iii)</vt:lpstr>
      <vt:lpstr>3. Experiments (iv)</vt:lpstr>
      <vt:lpstr>3. Experiments (v)</vt:lpstr>
      <vt:lpstr>Contents</vt:lpstr>
      <vt:lpstr>4. Results and discussion (i)</vt:lpstr>
      <vt:lpstr>4. Results and discussion (ii)</vt:lpstr>
      <vt:lpstr>4. Results and discussion (iii)</vt:lpstr>
      <vt:lpstr>4. Results and discussion (iv)</vt:lpstr>
      <vt:lpstr>4. Results and discussion (v)</vt:lpstr>
      <vt:lpstr>4. Results and discussion (vi)</vt:lpstr>
      <vt:lpstr>4. Results and discussion (vii)</vt:lpstr>
      <vt:lpstr>4. Results and discussion (viii)</vt:lpstr>
      <vt:lpstr>Contents</vt:lpstr>
      <vt:lpstr>5. Conclusions</vt:lpstr>
      <vt:lpstr>Acknowledgement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zheng li</cp:lastModifiedBy>
  <cp:revision>934</cp:revision>
  <cp:lastPrinted>1601-01-01T00:00:00Z</cp:lastPrinted>
  <dcterms:created xsi:type="dcterms:W3CDTF">1601-01-01T00:00:00Z</dcterms:created>
  <dcterms:modified xsi:type="dcterms:W3CDTF">2018-01-14T05:18:15Z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